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5"/>
  </p:notesMasterIdLst>
  <p:sldIdLst>
    <p:sldId id="260" r:id="rId5"/>
    <p:sldId id="261" r:id="rId6"/>
    <p:sldId id="262" r:id="rId7"/>
    <p:sldId id="264" r:id="rId8"/>
    <p:sldId id="259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90" r:id="rId29"/>
    <p:sldId id="287" r:id="rId30"/>
    <p:sldId id="324" r:id="rId31"/>
    <p:sldId id="292" r:id="rId32"/>
    <p:sldId id="293" r:id="rId33"/>
    <p:sldId id="288" r:id="rId34"/>
    <p:sldId id="294" r:id="rId35"/>
    <p:sldId id="295" r:id="rId36"/>
    <p:sldId id="296" r:id="rId37"/>
    <p:sldId id="297" r:id="rId38"/>
    <p:sldId id="298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8" r:id="rId47"/>
    <p:sldId id="309" r:id="rId48"/>
    <p:sldId id="311" r:id="rId49"/>
    <p:sldId id="310" r:id="rId50"/>
    <p:sldId id="312" r:id="rId51"/>
    <p:sldId id="313" r:id="rId52"/>
    <p:sldId id="315" r:id="rId53"/>
    <p:sldId id="316" r:id="rId54"/>
    <p:sldId id="317" r:id="rId55"/>
    <p:sldId id="318" r:id="rId56"/>
    <p:sldId id="319" r:id="rId57"/>
    <p:sldId id="321" r:id="rId58"/>
    <p:sldId id="322" r:id="rId59"/>
    <p:sldId id="323" r:id="rId60"/>
    <p:sldId id="325" r:id="rId61"/>
    <p:sldId id="327" r:id="rId62"/>
    <p:sldId id="328" r:id="rId63"/>
    <p:sldId id="32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E"/>
    <a:srgbClr val="047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50EF2-E966-4003-89F8-E76862FBBC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762DB-9C13-4519-B0C7-FE07738D57F2}">
      <dgm:prSet phldrT="[Text]"/>
      <dgm:spPr/>
      <dgm:t>
        <a:bodyPr/>
        <a:lstStyle/>
        <a:p>
          <a:r>
            <a:rPr lang="en-US" dirty="0"/>
            <a:t>Conservative Measures</a:t>
          </a:r>
        </a:p>
      </dgm:t>
    </dgm:pt>
    <dgm:pt modelId="{5D82596C-4F65-40C3-95B3-9FBF37E682FB}" type="parTrans" cxnId="{C57B86BD-5508-4A6F-BA50-9AE1CEEF72A5}">
      <dgm:prSet/>
      <dgm:spPr/>
      <dgm:t>
        <a:bodyPr/>
        <a:lstStyle/>
        <a:p>
          <a:endParaRPr lang="en-US"/>
        </a:p>
      </dgm:t>
    </dgm:pt>
    <dgm:pt modelId="{5B4FB348-4E91-4A54-8A07-BCD4D0C998E4}" type="sibTrans" cxnId="{C57B86BD-5508-4A6F-BA50-9AE1CEEF72A5}">
      <dgm:prSet/>
      <dgm:spPr/>
      <dgm:t>
        <a:bodyPr/>
        <a:lstStyle/>
        <a:p>
          <a:endParaRPr lang="en-US"/>
        </a:p>
      </dgm:t>
    </dgm:pt>
    <dgm:pt modelId="{BB8675BA-C8FC-4F0C-82AB-2BEB6F4BAC31}">
      <dgm:prSet phldrT="[Text]"/>
      <dgm:spPr/>
      <dgm:t>
        <a:bodyPr/>
        <a:lstStyle/>
        <a:p>
          <a:r>
            <a:rPr lang="en-US" dirty="0"/>
            <a:t>Medications</a:t>
          </a:r>
        </a:p>
      </dgm:t>
    </dgm:pt>
    <dgm:pt modelId="{845A4501-B4A9-49F9-98F6-176630D09469}" type="parTrans" cxnId="{6CC366E8-D634-49F4-A2E0-D8BCA704FD19}">
      <dgm:prSet/>
      <dgm:spPr/>
      <dgm:t>
        <a:bodyPr/>
        <a:lstStyle/>
        <a:p>
          <a:endParaRPr lang="en-US"/>
        </a:p>
      </dgm:t>
    </dgm:pt>
    <dgm:pt modelId="{9A64ED26-E95D-4A61-91BF-36F5FC659B8F}" type="sibTrans" cxnId="{6CC366E8-D634-49F4-A2E0-D8BCA704FD19}">
      <dgm:prSet/>
      <dgm:spPr/>
      <dgm:t>
        <a:bodyPr/>
        <a:lstStyle/>
        <a:p>
          <a:endParaRPr lang="en-US"/>
        </a:p>
      </dgm:t>
    </dgm:pt>
    <dgm:pt modelId="{9518EA81-FFC1-4654-95D5-C5B00FEE8C1F}">
      <dgm:prSet phldrT="[Text]"/>
      <dgm:spPr/>
      <dgm:t>
        <a:bodyPr/>
        <a:lstStyle/>
        <a:p>
          <a:r>
            <a:rPr lang="en-US" dirty="0"/>
            <a:t>Procedures</a:t>
          </a:r>
        </a:p>
      </dgm:t>
    </dgm:pt>
    <dgm:pt modelId="{BA7B0C58-681D-45FB-BD4D-929C2C7F3FE0}" type="parTrans" cxnId="{E4730C50-4477-4C40-AA08-36034D464994}">
      <dgm:prSet/>
      <dgm:spPr/>
      <dgm:t>
        <a:bodyPr/>
        <a:lstStyle/>
        <a:p>
          <a:endParaRPr lang="en-US"/>
        </a:p>
      </dgm:t>
    </dgm:pt>
    <dgm:pt modelId="{E065F385-4B4D-4B9E-B3A4-3B5C70314E43}" type="sibTrans" cxnId="{E4730C50-4477-4C40-AA08-36034D464994}">
      <dgm:prSet/>
      <dgm:spPr/>
      <dgm:t>
        <a:bodyPr/>
        <a:lstStyle/>
        <a:p>
          <a:endParaRPr lang="en-US"/>
        </a:p>
      </dgm:t>
    </dgm:pt>
    <dgm:pt modelId="{3783BF72-651A-4AEF-80B6-A9F946E4BE08}">
      <dgm:prSet phldrT="[Text]"/>
      <dgm:spPr/>
      <dgm:t>
        <a:bodyPr/>
        <a:lstStyle/>
        <a:p>
          <a:r>
            <a:rPr lang="en-US" dirty="0"/>
            <a:t>Dietary measures</a:t>
          </a:r>
        </a:p>
      </dgm:t>
    </dgm:pt>
    <dgm:pt modelId="{AF91CD62-BDDD-45FD-BE34-A0766DE664B9}" type="parTrans" cxnId="{927A2BEA-87FA-4A0A-BF4E-9FF8C58F22C2}">
      <dgm:prSet/>
      <dgm:spPr/>
    </dgm:pt>
    <dgm:pt modelId="{02624D1C-7F64-498D-B46C-C83E82C074CE}" type="sibTrans" cxnId="{927A2BEA-87FA-4A0A-BF4E-9FF8C58F22C2}">
      <dgm:prSet/>
      <dgm:spPr/>
      <dgm:t>
        <a:bodyPr/>
        <a:lstStyle/>
        <a:p>
          <a:endParaRPr lang="en-US"/>
        </a:p>
      </dgm:t>
    </dgm:pt>
    <dgm:pt modelId="{5FF4672B-148A-48AA-AAE6-0DE0D3BD3AE2}">
      <dgm:prSet phldrT="[Text]"/>
      <dgm:spPr/>
      <dgm:t>
        <a:bodyPr/>
        <a:lstStyle/>
        <a:p>
          <a:r>
            <a:rPr lang="en-US" dirty="0"/>
            <a:t>Pelvic floor physical therapy</a:t>
          </a:r>
        </a:p>
      </dgm:t>
    </dgm:pt>
    <dgm:pt modelId="{869B70CE-1EE1-4BEE-96CF-8D56BAD3CE43}" type="parTrans" cxnId="{A2053D97-B3CE-49B1-B0FF-E36D60265176}">
      <dgm:prSet/>
      <dgm:spPr/>
    </dgm:pt>
    <dgm:pt modelId="{44AB248B-FE02-4626-AEF9-987F59E45DD6}" type="sibTrans" cxnId="{A2053D97-B3CE-49B1-B0FF-E36D60265176}">
      <dgm:prSet/>
      <dgm:spPr/>
    </dgm:pt>
    <dgm:pt modelId="{DDA31E7C-05F2-4277-B8C8-EB8AB3DA4668}">
      <dgm:prSet phldrT="[Text]"/>
      <dgm:spPr/>
      <dgm:t>
        <a:bodyPr/>
        <a:lstStyle/>
        <a:p>
          <a:r>
            <a:rPr lang="en-US" dirty="0"/>
            <a:t>Bladder control strategies</a:t>
          </a:r>
        </a:p>
      </dgm:t>
    </dgm:pt>
    <dgm:pt modelId="{C1C4F70C-384A-4889-8D46-392513F5FBE5}" type="parTrans" cxnId="{7BB9EC1C-B617-4816-A93C-6E8E63368551}">
      <dgm:prSet/>
      <dgm:spPr/>
    </dgm:pt>
    <dgm:pt modelId="{3C8ECD8A-4893-4C62-ACA1-715AAF12EF23}" type="sibTrans" cxnId="{7BB9EC1C-B617-4816-A93C-6E8E63368551}">
      <dgm:prSet/>
      <dgm:spPr/>
    </dgm:pt>
    <dgm:pt modelId="{19BC4330-C403-4CF6-8D89-585F0ED2B6FA}">
      <dgm:prSet/>
      <dgm:spPr/>
      <dgm:t>
        <a:bodyPr/>
        <a:lstStyle/>
        <a:p>
          <a:r>
            <a:rPr lang="en-US" dirty="0"/>
            <a:t>Anticholinergics</a:t>
          </a:r>
        </a:p>
      </dgm:t>
    </dgm:pt>
    <dgm:pt modelId="{63625F00-FFAE-47A8-8933-A641EF571AE7}" type="parTrans" cxnId="{1D7A2C64-2F5C-4E3C-B851-07AD31E06E48}">
      <dgm:prSet/>
      <dgm:spPr/>
    </dgm:pt>
    <dgm:pt modelId="{BB9A0B63-E8EF-4FFC-A2FE-05C6FDDC84C3}" type="sibTrans" cxnId="{1D7A2C64-2F5C-4E3C-B851-07AD31E06E48}">
      <dgm:prSet/>
      <dgm:spPr/>
    </dgm:pt>
    <dgm:pt modelId="{481235C1-C9B8-4918-AA6F-651734D07132}">
      <dgm:prSet/>
      <dgm:spPr/>
      <dgm:t>
        <a:bodyPr/>
        <a:lstStyle/>
        <a:p>
          <a:r>
            <a:rPr lang="en-US" dirty="0"/>
            <a:t>Beta 3 agonists</a:t>
          </a:r>
        </a:p>
      </dgm:t>
    </dgm:pt>
    <dgm:pt modelId="{11ADC08D-3D9A-4E49-A40C-51201A77504D}" type="parTrans" cxnId="{DBD6D30E-E584-4CF6-8141-2F86C281908B}">
      <dgm:prSet/>
      <dgm:spPr/>
    </dgm:pt>
    <dgm:pt modelId="{3E18AA07-7796-4C6B-A7B4-3A244B7A3536}" type="sibTrans" cxnId="{DBD6D30E-E584-4CF6-8141-2F86C281908B}">
      <dgm:prSet/>
      <dgm:spPr/>
    </dgm:pt>
    <dgm:pt modelId="{E1A12D1B-A3AD-4C62-9F59-09E55512D007}">
      <dgm:prSet/>
      <dgm:spPr/>
      <dgm:t>
        <a:bodyPr/>
        <a:lstStyle/>
        <a:p>
          <a:r>
            <a:rPr lang="en-US" dirty="0"/>
            <a:t>Bladder </a:t>
          </a:r>
          <a:r>
            <a:rPr lang="en-US" dirty="0" err="1"/>
            <a:t>botox</a:t>
          </a:r>
          <a:r>
            <a:rPr lang="en-US" dirty="0"/>
            <a:t> injections</a:t>
          </a:r>
        </a:p>
      </dgm:t>
    </dgm:pt>
    <dgm:pt modelId="{62B2B5F2-8907-4E38-B17B-27F42D05966F}" type="parTrans" cxnId="{450ADB47-9FE8-42C7-959B-10F7A47118AD}">
      <dgm:prSet/>
      <dgm:spPr/>
    </dgm:pt>
    <dgm:pt modelId="{62C4A3C1-69A5-4647-8890-AF8B682C47DD}" type="sibTrans" cxnId="{450ADB47-9FE8-42C7-959B-10F7A47118AD}">
      <dgm:prSet/>
      <dgm:spPr/>
    </dgm:pt>
    <dgm:pt modelId="{B0AEED6E-4CCC-44A0-AD47-1A56A7FF78F9}">
      <dgm:prSet/>
      <dgm:spPr/>
      <dgm:t>
        <a:bodyPr/>
        <a:lstStyle/>
        <a:p>
          <a:r>
            <a:rPr lang="en-US" dirty="0"/>
            <a:t>Percutaneous tibial nerve stimulation</a:t>
          </a:r>
        </a:p>
      </dgm:t>
    </dgm:pt>
    <dgm:pt modelId="{9DADD6B4-F354-4748-81B9-32E9FB216371}" type="parTrans" cxnId="{EC21E487-A613-4D37-8952-0AC9F60ED53E}">
      <dgm:prSet/>
      <dgm:spPr/>
    </dgm:pt>
    <dgm:pt modelId="{8DDB6023-7D45-460F-886A-2D2808018CB0}" type="sibTrans" cxnId="{EC21E487-A613-4D37-8952-0AC9F60ED53E}">
      <dgm:prSet/>
      <dgm:spPr/>
    </dgm:pt>
    <dgm:pt modelId="{85E72D0C-C9B1-4DB1-8B06-9EFF32AA11CE}">
      <dgm:prSet/>
      <dgm:spPr/>
      <dgm:t>
        <a:bodyPr/>
        <a:lstStyle/>
        <a:p>
          <a:r>
            <a:rPr lang="en-US" dirty="0"/>
            <a:t>Sacral nerve stimulator</a:t>
          </a:r>
        </a:p>
      </dgm:t>
    </dgm:pt>
    <dgm:pt modelId="{0A32746E-9B43-4FB9-99BF-DADDF929094C}" type="parTrans" cxnId="{9CF954A4-1B9C-4C5F-A99E-0EEDB4E6AFEE}">
      <dgm:prSet/>
      <dgm:spPr/>
    </dgm:pt>
    <dgm:pt modelId="{C15EFC24-F8B8-4908-B01D-E55FDF5D06F1}" type="sibTrans" cxnId="{9CF954A4-1B9C-4C5F-A99E-0EEDB4E6AFEE}">
      <dgm:prSet/>
      <dgm:spPr/>
    </dgm:pt>
    <dgm:pt modelId="{0B086829-58B9-4F3D-A333-A90C62C2AD06}" type="pres">
      <dgm:prSet presAssocID="{CB950EF2-E966-4003-89F8-E76862FBBCF4}" presName="outerComposite" presStyleCnt="0">
        <dgm:presLayoutVars>
          <dgm:chMax val="5"/>
          <dgm:dir/>
          <dgm:resizeHandles val="exact"/>
        </dgm:presLayoutVars>
      </dgm:prSet>
      <dgm:spPr/>
    </dgm:pt>
    <dgm:pt modelId="{6963A086-09A0-473D-8248-73DCFDD38288}" type="pres">
      <dgm:prSet presAssocID="{CB950EF2-E966-4003-89F8-E76862FBBCF4}" presName="dummyMaxCanvas" presStyleCnt="0">
        <dgm:presLayoutVars/>
      </dgm:prSet>
      <dgm:spPr/>
    </dgm:pt>
    <dgm:pt modelId="{65C6409E-E28C-440C-B6EC-F7FF22874FB8}" type="pres">
      <dgm:prSet presAssocID="{CB950EF2-E966-4003-89F8-E76862FBBCF4}" presName="ThreeNodes_1" presStyleLbl="node1" presStyleIdx="0" presStyleCnt="3">
        <dgm:presLayoutVars>
          <dgm:bulletEnabled val="1"/>
        </dgm:presLayoutVars>
      </dgm:prSet>
      <dgm:spPr/>
    </dgm:pt>
    <dgm:pt modelId="{CAF4D612-402C-4CD7-9549-F3A0C35B2C1D}" type="pres">
      <dgm:prSet presAssocID="{CB950EF2-E966-4003-89F8-E76862FBBCF4}" presName="ThreeNodes_2" presStyleLbl="node1" presStyleIdx="1" presStyleCnt="3">
        <dgm:presLayoutVars>
          <dgm:bulletEnabled val="1"/>
        </dgm:presLayoutVars>
      </dgm:prSet>
      <dgm:spPr/>
    </dgm:pt>
    <dgm:pt modelId="{C6D4E044-8B5A-4779-A246-83302E031B06}" type="pres">
      <dgm:prSet presAssocID="{CB950EF2-E966-4003-89F8-E76862FBBCF4}" presName="ThreeNodes_3" presStyleLbl="node1" presStyleIdx="2" presStyleCnt="3">
        <dgm:presLayoutVars>
          <dgm:bulletEnabled val="1"/>
        </dgm:presLayoutVars>
      </dgm:prSet>
      <dgm:spPr/>
    </dgm:pt>
    <dgm:pt modelId="{4DE56193-5ED8-44AA-8D4D-BF09B82395E6}" type="pres">
      <dgm:prSet presAssocID="{CB950EF2-E966-4003-89F8-E76862FBBCF4}" presName="ThreeConn_1-2" presStyleLbl="fgAccFollowNode1" presStyleIdx="0" presStyleCnt="2">
        <dgm:presLayoutVars>
          <dgm:bulletEnabled val="1"/>
        </dgm:presLayoutVars>
      </dgm:prSet>
      <dgm:spPr/>
    </dgm:pt>
    <dgm:pt modelId="{E5047000-EF25-4D2D-952C-6E962B50B3BF}" type="pres">
      <dgm:prSet presAssocID="{CB950EF2-E966-4003-89F8-E76862FBBCF4}" presName="ThreeConn_2-3" presStyleLbl="fgAccFollowNode1" presStyleIdx="1" presStyleCnt="2">
        <dgm:presLayoutVars>
          <dgm:bulletEnabled val="1"/>
        </dgm:presLayoutVars>
      </dgm:prSet>
      <dgm:spPr/>
    </dgm:pt>
    <dgm:pt modelId="{2FDFC179-0EFE-4B70-B38F-A99D291B0880}" type="pres">
      <dgm:prSet presAssocID="{CB950EF2-E966-4003-89F8-E76862FBBCF4}" presName="ThreeNodes_1_text" presStyleLbl="node1" presStyleIdx="2" presStyleCnt="3">
        <dgm:presLayoutVars>
          <dgm:bulletEnabled val="1"/>
        </dgm:presLayoutVars>
      </dgm:prSet>
      <dgm:spPr/>
    </dgm:pt>
    <dgm:pt modelId="{4C3AA695-B7F0-4B50-A9B0-91E40DA1E671}" type="pres">
      <dgm:prSet presAssocID="{CB950EF2-E966-4003-89F8-E76862FBBCF4}" presName="ThreeNodes_2_text" presStyleLbl="node1" presStyleIdx="2" presStyleCnt="3">
        <dgm:presLayoutVars>
          <dgm:bulletEnabled val="1"/>
        </dgm:presLayoutVars>
      </dgm:prSet>
      <dgm:spPr/>
    </dgm:pt>
    <dgm:pt modelId="{1CE02822-D151-495F-90DA-BE440FACC3B4}" type="pres">
      <dgm:prSet presAssocID="{CB950EF2-E966-4003-89F8-E76862FBBCF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64C7002-EBBA-4577-9456-932A1666DE40}" type="presOf" srcId="{CB950EF2-E966-4003-89F8-E76862FBBCF4}" destId="{0B086829-58B9-4F3D-A333-A90C62C2AD06}" srcOrd="0" destOrd="0" presId="urn:microsoft.com/office/officeart/2005/8/layout/vProcess5"/>
    <dgm:cxn modelId="{6F5A0F0B-0B8E-4F4B-A086-1B4A2F6EFDB6}" type="presOf" srcId="{9518EA81-FFC1-4654-95D5-C5B00FEE8C1F}" destId="{1CE02822-D151-495F-90DA-BE440FACC3B4}" srcOrd="1" destOrd="0" presId="urn:microsoft.com/office/officeart/2005/8/layout/vProcess5"/>
    <dgm:cxn modelId="{DBD6D30E-E584-4CF6-8141-2F86C281908B}" srcId="{BB8675BA-C8FC-4F0C-82AB-2BEB6F4BAC31}" destId="{481235C1-C9B8-4918-AA6F-651734D07132}" srcOrd="1" destOrd="0" parTransId="{11ADC08D-3D9A-4E49-A40C-51201A77504D}" sibTransId="{3E18AA07-7796-4C6B-A7B4-3A244B7A3536}"/>
    <dgm:cxn modelId="{0C61A01B-9EA3-42DB-AC42-3239549D2FAC}" type="presOf" srcId="{E1A12D1B-A3AD-4C62-9F59-09E55512D007}" destId="{C6D4E044-8B5A-4779-A246-83302E031B06}" srcOrd="0" destOrd="1" presId="urn:microsoft.com/office/officeart/2005/8/layout/vProcess5"/>
    <dgm:cxn modelId="{7BB9EC1C-B617-4816-A93C-6E8E63368551}" srcId="{9F1762DB-9C13-4519-B0C7-FE07738D57F2}" destId="{DDA31E7C-05F2-4277-B8C8-EB8AB3DA4668}" srcOrd="2" destOrd="0" parTransId="{C1C4F70C-384A-4889-8D46-392513F5FBE5}" sibTransId="{3C8ECD8A-4893-4C62-ACA1-715AAF12EF23}"/>
    <dgm:cxn modelId="{57D3E820-8A2C-4949-9D0F-A08A937864EB}" type="presOf" srcId="{DDA31E7C-05F2-4277-B8C8-EB8AB3DA4668}" destId="{65C6409E-E28C-440C-B6EC-F7FF22874FB8}" srcOrd="0" destOrd="3" presId="urn:microsoft.com/office/officeart/2005/8/layout/vProcess5"/>
    <dgm:cxn modelId="{5F6EDE25-20CE-4D8F-8D4B-86DD53BBF738}" type="presOf" srcId="{85E72D0C-C9B1-4DB1-8B06-9EFF32AA11CE}" destId="{C6D4E044-8B5A-4779-A246-83302E031B06}" srcOrd="0" destOrd="3" presId="urn:microsoft.com/office/officeart/2005/8/layout/vProcess5"/>
    <dgm:cxn modelId="{DC04092B-38B8-4C72-9F71-8984AD448D7E}" type="presOf" srcId="{3783BF72-651A-4AEF-80B6-A9F946E4BE08}" destId="{65C6409E-E28C-440C-B6EC-F7FF22874FB8}" srcOrd="0" destOrd="1" presId="urn:microsoft.com/office/officeart/2005/8/layout/vProcess5"/>
    <dgm:cxn modelId="{05C12F2D-0CF6-4005-90BB-57D8D18EBEE0}" type="presOf" srcId="{3783BF72-651A-4AEF-80B6-A9F946E4BE08}" destId="{2FDFC179-0EFE-4B70-B38F-A99D291B0880}" srcOrd="1" destOrd="1" presId="urn:microsoft.com/office/officeart/2005/8/layout/vProcess5"/>
    <dgm:cxn modelId="{43EB382E-272C-456D-B7B4-C24FC365D35A}" type="presOf" srcId="{DDA31E7C-05F2-4277-B8C8-EB8AB3DA4668}" destId="{2FDFC179-0EFE-4B70-B38F-A99D291B0880}" srcOrd="1" destOrd="3" presId="urn:microsoft.com/office/officeart/2005/8/layout/vProcess5"/>
    <dgm:cxn modelId="{94C63833-B09F-4477-9792-6FE822D88C45}" type="presOf" srcId="{5FF4672B-148A-48AA-AAE6-0DE0D3BD3AE2}" destId="{65C6409E-E28C-440C-B6EC-F7FF22874FB8}" srcOrd="0" destOrd="2" presId="urn:microsoft.com/office/officeart/2005/8/layout/vProcess5"/>
    <dgm:cxn modelId="{AF03D437-7AD1-4E7C-8FDB-59F5241304CA}" type="presOf" srcId="{E1A12D1B-A3AD-4C62-9F59-09E55512D007}" destId="{1CE02822-D151-495F-90DA-BE440FACC3B4}" srcOrd="1" destOrd="1" presId="urn:microsoft.com/office/officeart/2005/8/layout/vProcess5"/>
    <dgm:cxn modelId="{F5396638-558E-4521-8944-0D3FCD609444}" type="presOf" srcId="{B0AEED6E-4CCC-44A0-AD47-1A56A7FF78F9}" destId="{1CE02822-D151-495F-90DA-BE440FACC3B4}" srcOrd="1" destOrd="2" presId="urn:microsoft.com/office/officeart/2005/8/layout/vProcess5"/>
    <dgm:cxn modelId="{6894453A-06D0-420D-B7E9-4C1C206A8119}" type="presOf" srcId="{9F1762DB-9C13-4519-B0C7-FE07738D57F2}" destId="{2FDFC179-0EFE-4B70-B38F-A99D291B0880}" srcOrd="1" destOrd="0" presId="urn:microsoft.com/office/officeart/2005/8/layout/vProcess5"/>
    <dgm:cxn modelId="{E89ED75C-80C3-4AF5-803A-CA61BF7EABA4}" type="presOf" srcId="{9F1762DB-9C13-4519-B0C7-FE07738D57F2}" destId="{65C6409E-E28C-440C-B6EC-F7FF22874FB8}" srcOrd="0" destOrd="0" presId="urn:microsoft.com/office/officeart/2005/8/layout/vProcess5"/>
    <dgm:cxn modelId="{5FF9D341-7411-40CA-9A6A-856BAFBBAC3C}" type="presOf" srcId="{5B4FB348-4E91-4A54-8A07-BCD4D0C998E4}" destId="{4DE56193-5ED8-44AA-8D4D-BF09B82395E6}" srcOrd="0" destOrd="0" presId="urn:microsoft.com/office/officeart/2005/8/layout/vProcess5"/>
    <dgm:cxn modelId="{1D7A2C64-2F5C-4E3C-B851-07AD31E06E48}" srcId="{BB8675BA-C8FC-4F0C-82AB-2BEB6F4BAC31}" destId="{19BC4330-C403-4CF6-8D89-585F0ED2B6FA}" srcOrd="0" destOrd="0" parTransId="{63625F00-FFAE-47A8-8933-A641EF571AE7}" sibTransId="{BB9A0B63-E8EF-4FFC-A2FE-05C6FDDC84C3}"/>
    <dgm:cxn modelId="{450ADB47-9FE8-42C7-959B-10F7A47118AD}" srcId="{9518EA81-FFC1-4654-95D5-C5B00FEE8C1F}" destId="{E1A12D1B-A3AD-4C62-9F59-09E55512D007}" srcOrd="0" destOrd="0" parTransId="{62B2B5F2-8907-4E38-B17B-27F42D05966F}" sibTransId="{62C4A3C1-69A5-4647-8890-AF8B682C47DD}"/>
    <dgm:cxn modelId="{23146E4D-00EF-409E-A054-D37DC440C797}" type="presOf" srcId="{9A64ED26-E95D-4A61-91BF-36F5FC659B8F}" destId="{E5047000-EF25-4D2D-952C-6E962B50B3BF}" srcOrd="0" destOrd="0" presId="urn:microsoft.com/office/officeart/2005/8/layout/vProcess5"/>
    <dgm:cxn modelId="{E4730C50-4477-4C40-AA08-36034D464994}" srcId="{CB950EF2-E966-4003-89F8-E76862FBBCF4}" destId="{9518EA81-FFC1-4654-95D5-C5B00FEE8C1F}" srcOrd="2" destOrd="0" parTransId="{BA7B0C58-681D-45FB-BD4D-929C2C7F3FE0}" sibTransId="{E065F385-4B4D-4B9E-B3A4-3B5C70314E43}"/>
    <dgm:cxn modelId="{C17A0556-B7FF-4833-977C-A4FEA119CBCD}" type="presOf" srcId="{BB8675BA-C8FC-4F0C-82AB-2BEB6F4BAC31}" destId="{4C3AA695-B7F0-4B50-A9B0-91E40DA1E671}" srcOrd="1" destOrd="0" presId="urn:microsoft.com/office/officeart/2005/8/layout/vProcess5"/>
    <dgm:cxn modelId="{EC21E487-A613-4D37-8952-0AC9F60ED53E}" srcId="{9518EA81-FFC1-4654-95D5-C5B00FEE8C1F}" destId="{B0AEED6E-4CCC-44A0-AD47-1A56A7FF78F9}" srcOrd="1" destOrd="0" parTransId="{9DADD6B4-F354-4748-81B9-32E9FB216371}" sibTransId="{8DDB6023-7D45-460F-886A-2D2808018CB0}"/>
    <dgm:cxn modelId="{78E7AA8D-34AB-4265-9FE3-70AD658135E4}" type="presOf" srcId="{9518EA81-FFC1-4654-95D5-C5B00FEE8C1F}" destId="{C6D4E044-8B5A-4779-A246-83302E031B06}" srcOrd="0" destOrd="0" presId="urn:microsoft.com/office/officeart/2005/8/layout/vProcess5"/>
    <dgm:cxn modelId="{B11CD693-3BB4-428A-964C-7C4D942EC319}" type="presOf" srcId="{5FF4672B-148A-48AA-AAE6-0DE0D3BD3AE2}" destId="{2FDFC179-0EFE-4B70-B38F-A99D291B0880}" srcOrd="1" destOrd="2" presId="urn:microsoft.com/office/officeart/2005/8/layout/vProcess5"/>
    <dgm:cxn modelId="{A2053D97-B3CE-49B1-B0FF-E36D60265176}" srcId="{9F1762DB-9C13-4519-B0C7-FE07738D57F2}" destId="{5FF4672B-148A-48AA-AAE6-0DE0D3BD3AE2}" srcOrd="1" destOrd="0" parTransId="{869B70CE-1EE1-4BEE-96CF-8D56BAD3CE43}" sibTransId="{44AB248B-FE02-4626-AEF9-987F59E45DD6}"/>
    <dgm:cxn modelId="{9CF954A4-1B9C-4C5F-A99E-0EEDB4E6AFEE}" srcId="{9518EA81-FFC1-4654-95D5-C5B00FEE8C1F}" destId="{85E72D0C-C9B1-4DB1-8B06-9EFF32AA11CE}" srcOrd="2" destOrd="0" parTransId="{0A32746E-9B43-4FB9-99BF-DADDF929094C}" sibTransId="{C15EFC24-F8B8-4908-B01D-E55FDF5D06F1}"/>
    <dgm:cxn modelId="{662B68A8-EDF3-4183-B7D4-8E7308A4BED5}" type="presOf" srcId="{19BC4330-C403-4CF6-8D89-585F0ED2B6FA}" destId="{4C3AA695-B7F0-4B50-A9B0-91E40DA1E671}" srcOrd="1" destOrd="1" presId="urn:microsoft.com/office/officeart/2005/8/layout/vProcess5"/>
    <dgm:cxn modelId="{C57B86BD-5508-4A6F-BA50-9AE1CEEF72A5}" srcId="{CB950EF2-E966-4003-89F8-E76862FBBCF4}" destId="{9F1762DB-9C13-4519-B0C7-FE07738D57F2}" srcOrd="0" destOrd="0" parTransId="{5D82596C-4F65-40C3-95B3-9FBF37E682FB}" sibTransId="{5B4FB348-4E91-4A54-8A07-BCD4D0C998E4}"/>
    <dgm:cxn modelId="{E42F8AC2-1F17-45B8-BD29-122FF319A394}" type="presOf" srcId="{BB8675BA-C8FC-4F0C-82AB-2BEB6F4BAC31}" destId="{CAF4D612-402C-4CD7-9549-F3A0C35B2C1D}" srcOrd="0" destOrd="0" presId="urn:microsoft.com/office/officeart/2005/8/layout/vProcess5"/>
    <dgm:cxn modelId="{6A83C0CA-E0DE-41B6-8EF5-5A920151D27B}" type="presOf" srcId="{481235C1-C9B8-4918-AA6F-651734D07132}" destId="{4C3AA695-B7F0-4B50-A9B0-91E40DA1E671}" srcOrd="1" destOrd="2" presId="urn:microsoft.com/office/officeart/2005/8/layout/vProcess5"/>
    <dgm:cxn modelId="{19A123CB-214E-48B7-8619-8F64340F6604}" type="presOf" srcId="{B0AEED6E-4CCC-44A0-AD47-1A56A7FF78F9}" destId="{C6D4E044-8B5A-4779-A246-83302E031B06}" srcOrd="0" destOrd="2" presId="urn:microsoft.com/office/officeart/2005/8/layout/vProcess5"/>
    <dgm:cxn modelId="{DF5302D4-A8AC-46C3-B0B8-7CF77F01F093}" type="presOf" srcId="{19BC4330-C403-4CF6-8D89-585F0ED2B6FA}" destId="{CAF4D612-402C-4CD7-9549-F3A0C35B2C1D}" srcOrd="0" destOrd="1" presId="urn:microsoft.com/office/officeart/2005/8/layout/vProcess5"/>
    <dgm:cxn modelId="{6CC366E8-D634-49F4-A2E0-D8BCA704FD19}" srcId="{CB950EF2-E966-4003-89F8-E76862FBBCF4}" destId="{BB8675BA-C8FC-4F0C-82AB-2BEB6F4BAC31}" srcOrd="1" destOrd="0" parTransId="{845A4501-B4A9-49F9-98F6-176630D09469}" sibTransId="{9A64ED26-E95D-4A61-91BF-36F5FC659B8F}"/>
    <dgm:cxn modelId="{927A2BEA-87FA-4A0A-BF4E-9FF8C58F22C2}" srcId="{9F1762DB-9C13-4519-B0C7-FE07738D57F2}" destId="{3783BF72-651A-4AEF-80B6-A9F946E4BE08}" srcOrd="0" destOrd="0" parTransId="{AF91CD62-BDDD-45FD-BE34-A0766DE664B9}" sibTransId="{02624D1C-7F64-498D-B46C-C83E82C074CE}"/>
    <dgm:cxn modelId="{B96B90EF-FADB-4A77-A972-7EDFB6ACE604}" type="presOf" srcId="{85E72D0C-C9B1-4DB1-8B06-9EFF32AA11CE}" destId="{1CE02822-D151-495F-90DA-BE440FACC3B4}" srcOrd="1" destOrd="3" presId="urn:microsoft.com/office/officeart/2005/8/layout/vProcess5"/>
    <dgm:cxn modelId="{A92753FD-E855-43DD-8CB2-6961A781D835}" type="presOf" srcId="{481235C1-C9B8-4918-AA6F-651734D07132}" destId="{CAF4D612-402C-4CD7-9549-F3A0C35B2C1D}" srcOrd="0" destOrd="2" presId="urn:microsoft.com/office/officeart/2005/8/layout/vProcess5"/>
    <dgm:cxn modelId="{3E0941EC-0DBB-4EF1-A737-AE324804DA05}" type="presParOf" srcId="{0B086829-58B9-4F3D-A333-A90C62C2AD06}" destId="{6963A086-09A0-473D-8248-73DCFDD38288}" srcOrd="0" destOrd="0" presId="urn:microsoft.com/office/officeart/2005/8/layout/vProcess5"/>
    <dgm:cxn modelId="{98F48A34-3AAC-45D8-8FA4-5DD4F093D58D}" type="presParOf" srcId="{0B086829-58B9-4F3D-A333-A90C62C2AD06}" destId="{65C6409E-E28C-440C-B6EC-F7FF22874FB8}" srcOrd="1" destOrd="0" presId="urn:microsoft.com/office/officeart/2005/8/layout/vProcess5"/>
    <dgm:cxn modelId="{64847C82-E38F-4BCD-ABC7-5AE6FF006ADE}" type="presParOf" srcId="{0B086829-58B9-4F3D-A333-A90C62C2AD06}" destId="{CAF4D612-402C-4CD7-9549-F3A0C35B2C1D}" srcOrd="2" destOrd="0" presId="urn:microsoft.com/office/officeart/2005/8/layout/vProcess5"/>
    <dgm:cxn modelId="{D5FAEE67-180A-4796-8F3F-0F1B52EC8A0B}" type="presParOf" srcId="{0B086829-58B9-4F3D-A333-A90C62C2AD06}" destId="{C6D4E044-8B5A-4779-A246-83302E031B06}" srcOrd="3" destOrd="0" presId="urn:microsoft.com/office/officeart/2005/8/layout/vProcess5"/>
    <dgm:cxn modelId="{618565F7-DA63-4B2B-A321-7E3344C9DC44}" type="presParOf" srcId="{0B086829-58B9-4F3D-A333-A90C62C2AD06}" destId="{4DE56193-5ED8-44AA-8D4D-BF09B82395E6}" srcOrd="4" destOrd="0" presId="urn:microsoft.com/office/officeart/2005/8/layout/vProcess5"/>
    <dgm:cxn modelId="{78B3D4EF-4356-442E-AA1B-863BC8F5A94D}" type="presParOf" srcId="{0B086829-58B9-4F3D-A333-A90C62C2AD06}" destId="{E5047000-EF25-4D2D-952C-6E962B50B3BF}" srcOrd="5" destOrd="0" presId="urn:microsoft.com/office/officeart/2005/8/layout/vProcess5"/>
    <dgm:cxn modelId="{1207FD47-9C26-4D1F-9BA8-BD277FD33A79}" type="presParOf" srcId="{0B086829-58B9-4F3D-A333-A90C62C2AD06}" destId="{2FDFC179-0EFE-4B70-B38F-A99D291B0880}" srcOrd="6" destOrd="0" presId="urn:microsoft.com/office/officeart/2005/8/layout/vProcess5"/>
    <dgm:cxn modelId="{A38C39DC-66ED-4414-A0E9-A87FB980E9FD}" type="presParOf" srcId="{0B086829-58B9-4F3D-A333-A90C62C2AD06}" destId="{4C3AA695-B7F0-4B50-A9B0-91E40DA1E671}" srcOrd="7" destOrd="0" presId="urn:microsoft.com/office/officeart/2005/8/layout/vProcess5"/>
    <dgm:cxn modelId="{96DB470B-7D31-40AE-AEED-9C143CA9B491}" type="presParOf" srcId="{0B086829-58B9-4F3D-A333-A90C62C2AD06}" destId="{1CE02822-D151-495F-90DA-BE440FACC3B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6409E-E28C-440C-B6EC-F7FF22874FB8}">
      <dsp:nvSpPr>
        <dsp:cNvPr id="0" name=""/>
        <dsp:cNvSpPr/>
      </dsp:nvSpPr>
      <dsp:spPr>
        <a:xfrm>
          <a:off x="0" y="0"/>
          <a:ext cx="9863931" cy="1246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Conservative Measures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Dietary measures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Pelvic floor physical therapy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Bladder control strategies</a:t>
          </a:r>
        </a:p>
      </dsp:txBody>
      <dsp:txXfrm>
        <a:off x="36503" y="36503"/>
        <a:ext cx="8519078" cy="1173291"/>
      </dsp:txXfrm>
    </dsp:sp>
    <dsp:sp modelId="{CAF4D612-402C-4CD7-9549-F3A0C35B2C1D}">
      <dsp:nvSpPr>
        <dsp:cNvPr id="0" name=""/>
        <dsp:cNvSpPr/>
      </dsp:nvSpPr>
      <dsp:spPr>
        <a:xfrm>
          <a:off x="870346" y="1454014"/>
          <a:ext cx="9863931" cy="1246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Anticholinergics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Beta 3 agonists</a:t>
          </a:r>
        </a:p>
      </dsp:txBody>
      <dsp:txXfrm>
        <a:off x="906849" y="1490517"/>
        <a:ext cx="8110484" cy="1173291"/>
      </dsp:txXfrm>
    </dsp:sp>
    <dsp:sp modelId="{C6D4E044-8B5A-4779-A246-83302E031B06}">
      <dsp:nvSpPr>
        <dsp:cNvPr id="0" name=""/>
        <dsp:cNvSpPr/>
      </dsp:nvSpPr>
      <dsp:spPr>
        <a:xfrm>
          <a:off x="1740693" y="2908028"/>
          <a:ext cx="9863931" cy="1246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Procedures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Bladder </a:t>
          </a:r>
          <a:r>
            <a:rPr lang="en-US" sz="1500" kern="1200" dirty="0" err="1"/>
            <a:t>botox</a:t>
          </a:r>
          <a:r>
            <a:rPr lang="en-US" sz="1500" kern="1200" dirty="0"/>
            <a:t> injections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Percutaneous tibial nerve stimulation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Sacral nerve stimulator</a:t>
          </a:r>
        </a:p>
      </dsp:txBody>
      <dsp:txXfrm>
        <a:off x="1777196" y="2944531"/>
        <a:ext cx="8110484" cy="1173291"/>
      </dsp:txXfrm>
    </dsp:sp>
    <dsp:sp modelId="{4DE56193-5ED8-44AA-8D4D-BF09B82395E6}">
      <dsp:nvSpPr>
        <dsp:cNvPr id="0" name=""/>
        <dsp:cNvSpPr/>
      </dsp:nvSpPr>
      <dsp:spPr>
        <a:xfrm>
          <a:off x="9053837" y="945109"/>
          <a:ext cx="810093" cy="810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236108" y="945109"/>
        <a:ext cx="445551" cy="609595"/>
      </dsp:txXfrm>
    </dsp:sp>
    <dsp:sp modelId="{E5047000-EF25-4D2D-952C-6E962B50B3BF}">
      <dsp:nvSpPr>
        <dsp:cNvPr id="0" name=""/>
        <dsp:cNvSpPr/>
      </dsp:nvSpPr>
      <dsp:spPr>
        <a:xfrm>
          <a:off x="9924184" y="2390814"/>
          <a:ext cx="810093" cy="810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106455" y="2390814"/>
        <a:ext cx="445551" cy="609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FF44-FE2F-DD4E-B999-96C32E6FAD0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3CE7D-7F49-3947-A8ED-91C006D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3CE7D-7F49-3947-A8ED-91C006D43C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1F44-08EF-3843-B0E9-F935311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988F8-E7FA-454B-9EB2-AFE8CA4DBB0A}" type="datetime4">
              <a:rPr lang="en-US" smtClean="0"/>
              <a:pPr/>
              <a:t>January 18, 2023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22EF8-5299-554D-9D90-7023F068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398" y="1831665"/>
            <a:ext cx="8151977" cy="238760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95556-1665-F744-AC29-7ED2202A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31D1-9D5F-9944-A2EC-390FCA21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3DD6905-ABC4-B241-BA35-C5C21B339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riangle 15">
            <a:extLst>
              <a:ext uri="{FF2B5EF4-FFF2-40B4-BE49-F238E27FC236}">
                <a16:creationId xmlns:a16="http://schemas.microsoft.com/office/drawing/2014/main" id="{1C056A72-C1F8-42D9-BDDE-FF7DD40AC608}"/>
              </a:ext>
            </a:extLst>
          </p:cNvPr>
          <p:cNvSpPr/>
          <p:nvPr userDrawn="1"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1AE6519-A741-4259-A252-1D3D08750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004" y="332483"/>
            <a:ext cx="4132604" cy="1579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433C68-014F-4436-BF09-6D3CDC22EB17}"/>
              </a:ext>
            </a:extLst>
          </p:cNvPr>
          <p:cNvSpPr txBox="1"/>
          <p:nvPr userDrawn="1"/>
        </p:nvSpPr>
        <p:spPr>
          <a:xfrm>
            <a:off x="-2" y="5627213"/>
            <a:ext cx="12192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A5E"/>
                </a:solidFill>
                <a:latin typeface="Acumin Pro ExtraCondensed" panose="020B0508020202020204" pitchFamily="34" charset="0"/>
              </a:rPr>
              <a:t>Kidney Stones </a:t>
            </a:r>
            <a:r>
              <a:rPr lang="en-US" sz="2000" dirty="0">
                <a:solidFill>
                  <a:schemeClr val="tx1"/>
                </a:solidFill>
                <a:latin typeface="Acumin Pro ExtraCondensed" panose="020B0508020202020204" pitchFamily="34" charset="0"/>
              </a:rPr>
              <a:t>|</a:t>
            </a:r>
            <a:r>
              <a:rPr lang="en-US" sz="2000" dirty="0">
                <a:solidFill>
                  <a:srgbClr val="007A5E"/>
                </a:solidFill>
                <a:latin typeface="Acumin Pro ExtraCondensed" panose="020B0508020202020204" pitchFamily="34" charset="0"/>
              </a:rPr>
              <a:t> Vasectomy &amp; Vasectomy Reversal </a:t>
            </a:r>
            <a:r>
              <a:rPr lang="en-US" sz="2000" dirty="0">
                <a:solidFill>
                  <a:schemeClr val="tx1"/>
                </a:solidFill>
                <a:latin typeface="Acumin Pro ExtraCondensed" panose="020B0508020202020204" pitchFamily="34" charset="0"/>
              </a:rPr>
              <a:t>|</a:t>
            </a:r>
            <a:r>
              <a:rPr lang="en-US" sz="2000" dirty="0">
                <a:solidFill>
                  <a:srgbClr val="007A5E"/>
                </a:solidFill>
                <a:latin typeface="Acumin Pro ExtraCondensed" panose="020B0508020202020204" pitchFamily="34" charset="0"/>
              </a:rPr>
              <a:t> Overactive Bladder </a:t>
            </a:r>
            <a:r>
              <a:rPr lang="en-US" sz="2000" dirty="0">
                <a:solidFill>
                  <a:schemeClr val="tx1"/>
                </a:solidFill>
                <a:latin typeface="Acumin Pro ExtraCondensed" panose="020B0508020202020204" pitchFamily="34" charset="0"/>
              </a:rPr>
              <a:t>|</a:t>
            </a:r>
            <a:r>
              <a:rPr lang="en-US" sz="2000" dirty="0">
                <a:solidFill>
                  <a:srgbClr val="007A5E"/>
                </a:solidFill>
                <a:latin typeface="Acumin Pro ExtraCondensed" panose="020B0508020202020204" pitchFamily="34" charset="0"/>
              </a:rPr>
              <a:t> BPH</a:t>
            </a:r>
          </a:p>
          <a:p>
            <a:pPr algn="ctr"/>
            <a:r>
              <a:rPr lang="en-US" sz="2000" dirty="0">
                <a:solidFill>
                  <a:srgbClr val="007A5E"/>
                </a:solidFill>
                <a:latin typeface="Acumin Pro ExtraCondensed" panose="020B0508020202020204" pitchFamily="34" charset="0"/>
              </a:rPr>
              <a:t>Pediatrics </a:t>
            </a:r>
            <a:r>
              <a:rPr lang="en-US" sz="2000" dirty="0">
                <a:solidFill>
                  <a:schemeClr val="tx1"/>
                </a:solidFill>
                <a:latin typeface="Acumin Pro ExtraCondensed" panose="020B0508020202020204" pitchFamily="34" charset="0"/>
              </a:rPr>
              <a:t>|</a:t>
            </a:r>
            <a:r>
              <a:rPr lang="en-US" sz="2000" dirty="0">
                <a:solidFill>
                  <a:srgbClr val="007A5E"/>
                </a:solidFill>
                <a:latin typeface="Acumin Pro ExtraCondensed" panose="020B0508020202020204" pitchFamily="34" charset="0"/>
              </a:rPr>
              <a:t> Prostate Cancer </a:t>
            </a:r>
            <a:r>
              <a:rPr lang="en-US" sz="2000" dirty="0">
                <a:solidFill>
                  <a:schemeClr val="tx1"/>
                </a:solidFill>
                <a:latin typeface="Acumin Pro ExtraCondensed" panose="020B0508020202020204" pitchFamily="34" charset="0"/>
              </a:rPr>
              <a:t>|</a:t>
            </a:r>
            <a:r>
              <a:rPr lang="en-US" sz="2000" dirty="0">
                <a:solidFill>
                  <a:srgbClr val="007A5E"/>
                </a:solidFill>
                <a:latin typeface="Acumin Pro ExtraCondensed" panose="020B0508020202020204" pitchFamily="34" charset="0"/>
              </a:rPr>
              <a:t> Laparoscopic &amp; Robotic Surgery</a:t>
            </a:r>
            <a:endParaRPr lang="en-US" sz="2000" dirty="0">
              <a:solidFill>
                <a:srgbClr val="007A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06DC-79B5-F34A-927B-148EEF26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20" y="365125"/>
            <a:ext cx="11603560" cy="54072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26C9-C44F-AB4A-A351-23256D46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11603560" cy="4980552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61CFEE-CAD2-4F25-B25A-9AD3D22D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0C988F8-E7FA-454B-9EB2-AFE8CA4DBB0A}" type="datetime4">
              <a:rPr lang="en-US" smtClean="0"/>
              <a:pPr/>
              <a:t>January 18, 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BACB09-B6E6-4912-B695-7CB6910F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E3195F-DB51-43B4-B208-62F5A3BA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3DD6905-ABC4-B241-BA35-C5C21B339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riangle 15">
            <a:extLst>
              <a:ext uri="{FF2B5EF4-FFF2-40B4-BE49-F238E27FC236}">
                <a16:creationId xmlns:a16="http://schemas.microsoft.com/office/drawing/2014/main" id="{DC121A11-A44A-42C7-A7FB-EC9839A33E7D}"/>
              </a:ext>
            </a:extLst>
          </p:cNvPr>
          <p:cNvSpPr/>
          <p:nvPr userDrawn="1"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81D0E6-E152-44CA-AD6D-80CF5EF6CF82}"/>
              </a:ext>
            </a:extLst>
          </p:cNvPr>
          <p:cNvCxnSpPr>
            <a:cxnSpLocks/>
          </p:cNvCxnSpPr>
          <p:nvPr userDrawn="1"/>
        </p:nvCxnSpPr>
        <p:spPr>
          <a:xfrm>
            <a:off x="152400" y="982765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05523DC-6433-4D4A-ADDB-074C29E2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5103" y="6220747"/>
            <a:ext cx="2851438" cy="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C3DA-8B3C-E048-B68E-C90BA9EC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7" y="1709739"/>
            <a:ext cx="11607223" cy="1719262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6A9389-5868-4375-90D2-CFCA44F0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0C988F8-E7FA-454B-9EB2-AFE8CA4DBB0A}" type="datetime4">
              <a:rPr lang="en-US" smtClean="0"/>
              <a:pPr/>
              <a:t>January 18, 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8A9BBC-37D3-42A3-B4DE-3A061558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6B9B07-8E61-4A95-8EA1-740B3E4F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3DD6905-ABC4-B241-BA35-C5C21B339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riangle 15">
            <a:extLst>
              <a:ext uri="{FF2B5EF4-FFF2-40B4-BE49-F238E27FC236}">
                <a16:creationId xmlns:a16="http://schemas.microsoft.com/office/drawing/2014/main" id="{A358F42C-5E3E-4FFA-AEEA-8452A1CDA9CB}"/>
              </a:ext>
            </a:extLst>
          </p:cNvPr>
          <p:cNvSpPr/>
          <p:nvPr userDrawn="1"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DFA998E-5575-48CB-9717-4B195602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5103" y="6220747"/>
            <a:ext cx="2851438" cy="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EE99-809A-F941-AAD6-8BC137E3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9" y="365126"/>
            <a:ext cx="11603559" cy="54072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4D42-2819-C048-8373-5A9AA06E7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19" y="1059677"/>
            <a:ext cx="5725581" cy="5117286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B086E-079B-CE4E-8448-19EBA8B27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2972" y="1059677"/>
            <a:ext cx="5744808" cy="5117286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F0B6BD-992C-4882-9527-FBE777C5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0C988F8-E7FA-454B-9EB2-AFE8CA4DBB0A}" type="datetime4">
              <a:rPr lang="en-US" smtClean="0"/>
              <a:pPr/>
              <a:t>January 18, 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56D5CE9-7FF4-4989-8994-03562888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63B3A4-C557-45AC-9ECE-F669A451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3DD6905-ABC4-B241-BA35-C5C21B339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riangle 15">
            <a:extLst>
              <a:ext uri="{FF2B5EF4-FFF2-40B4-BE49-F238E27FC236}">
                <a16:creationId xmlns:a16="http://schemas.microsoft.com/office/drawing/2014/main" id="{F4CC246C-8D5D-4AF8-9B9B-6B5D133204A6}"/>
              </a:ext>
            </a:extLst>
          </p:cNvPr>
          <p:cNvSpPr/>
          <p:nvPr userDrawn="1"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707905-377C-4075-B8D0-34A9DBEEDC8E}"/>
              </a:ext>
            </a:extLst>
          </p:cNvPr>
          <p:cNvCxnSpPr>
            <a:cxnSpLocks/>
          </p:cNvCxnSpPr>
          <p:nvPr userDrawn="1"/>
        </p:nvCxnSpPr>
        <p:spPr>
          <a:xfrm>
            <a:off x="152400" y="982765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46A1A24-6417-4875-B79B-CB41CA396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5103" y="6220747"/>
            <a:ext cx="2851438" cy="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2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5002-3AE0-184D-88C2-7C70B26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20" y="365125"/>
            <a:ext cx="11603560" cy="54072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8CE3F-EC7B-6E44-961A-26DC25766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20" y="1065861"/>
            <a:ext cx="5684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D219B-DF87-6C4A-8877-89112B7C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20" y="1889773"/>
            <a:ext cx="5684987" cy="4299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1AD42-695A-6944-8B2C-D2E39499F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793" y="1065861"/>
            <a:ext cx="5684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1EDC7-1CB2-B84E-B601-53EC1D40A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793" y="1889773"/>
            <a:ext cx="5684987" cy="4299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BCD948-9E6F-4098-9AD5-9F3742A4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0C988F8-E7FA-454B-9EB2-AFE8CA4DBB0A}" type="datetime4">
              <a:rPr lang="en-US" smtClean="0"/>
              <a:pPr/>
              <a:t>January 18, 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AE06035-32AA-439B-B1DA-36ECB680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1C7A73-60F6-4732-B611-BFAACB91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3DD6905-ABC4-B241-BA35-C5C21B339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riangle 15">
            <a:extLst>
              <a:ext uri="{FF2B5EF4-FFF2-40B4-BE49-F238E27FC236}">
                <a16:creationId xmlns:a16="http://schemas.microsoft.com/office/drawing/2014/main" id="{7DE72DB4-1D7E-4656-A9F8-D31D0C8570C9}"/>
              </a:ext>
            </a:extLst>
          </p:cNvPr>
          <p:cNvSpPr/>
          <p:nvPr userDrawn="1"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CC0CED-32AE-4A69-A287-EBADC758F357}"/>
              </a:ext>
            </a:extLst>
          </p:cNvPr>
          <p:cNvCxnSpPr>
            <a:cxnSpLocks/>
          </p:cNvCxnSpPr>
          <p:nvPr userDrawn="1"/>
        </p:nvCxnSpPr>
        <p:spPr>
          <a:xfrm>
            <a:off x="152400" y="982765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A2CCC34-937F-4CCB-A0C2-E9259063A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5103" y="6220747"/>
            <a:ext cx="2851438" cy="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1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2957-D2AE-8C40-A01B-FDB17EB9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9" y="365125"/>
            <a:ext cx="11603559" cy="54072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FBEE16-E392-49BE-BCE0-8F20ADCB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0C988F8-E7FA-454B-9EB2-AFE8CA4DBB0A}" type="datetime4">
              <a:rPr lang="en-US" smtClean="0"/>
              <a:pPr/>
              <a:t>January 18,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6BEA097-F150-4047-AC58-48BD1393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3298E3-894A-44F5-89AA-B1ADBFF6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3DD6905-ABC4-B241-BA35-C5C21B339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riangle 15">
            <a:extLst>
              <a:ext uri="{FF2B5EF4-FFF2-40B4-BE49-F238E27FC236}">
                <a16:creationId xmlns:a16="http://schemas.microsoft.com/office/drawing/2014/main" id="{5BA0701C-BB83-4A3F-AEEB-9C247999DE1F}"/>
              </a:ext>
            </a:extLst>
          </p:cNvPr>
          <p:cNvSpPr/>
          <p:nvPr userDrawn="1"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FBC654-1BBC-4A3C-80A8-24C7F170CF6F}"/>
              </a:ext>
            </a:extLst>
          </p:cNvPr>
          <p:cNvCxnSpPr>
            <a:cxnSpLocks/>
          </p:cNvCxnSpPr>
          <p:nvPr userDrawn="1"/>
        </p:nvCxnSpPr>
        <p:spPr>
          <a:xfrm>
            <a:off x="152400" y="982765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CA9650F-B3C1-4C27-BC75-FCFB79640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5103" y="6220747"/>
            <a:ext cx="2851438" cy="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9666D-EE5F-4988-AC8B-C89DACF8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0C988F8-E7FA-454B-9EB2-AFE8CA4DBB0A}" type="datetime4">
              <a:rPr lang="en-US" smtClean="0"/>
              <a:pPr/>
              <a:t>January 18, 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9D09AE-B5E0-4A31-8046-12A4C196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7EA2BA-3072-4937-A50C-B67EC7FB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73DD6905-ABC4-B241-BA35-C5C21B339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riangle 15">
            <a:extLst>
              <a:ext uri="{FF2B5EF4-FFF2-40B4-BE49-F238E27FC236}">
                <a16:creationId xmlns:a16="http://schemas.microsoft.com/office/drawing/2014/main" id="{7EB5C2F8-8179-4793-B9FE-48E389E53D55}"/>
              </a:ext>
            </a:extLst>
          </p:cNvPr>
          <p:cNvSpPr/>
          <p:nvPr userDrawn="1"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5AA6548-00CC-479E-81AF-1FBD32CA8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5103" y="6220747"/>
            <a:ext cx="2851438" cy="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862DF-4032-8844-8867-FDD2A7A9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E036F-59E5-994C-B06D-5C639984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6E2C-8300-B84B-9DB5-B2B7C66A2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FB39-DF6A-2847-B7E7-D59689A8C43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CE116-84F0-3E44-B00A-5AD6E667A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E1D00-68AF-AA4A-A24A-C2B3F3402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6905-ABC4-B241-BA35-C5C21B33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821C56F7-7560-9E49-8AB4-2A943CFD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7" y="5735637"/>
            <a:ext cx="11647426" cy="9908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A1F2A5-1D8A-4215-9585-FEB24C678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7148" y="3330445"/>
            <a:ext cx="8300396" cy="1802230"/>
          </a:xfrm>
        </p:spPr>
        <p:txBody>
          <a:bodyPr anchor="b">
            <a:normAutofit fontScale="90000"/>
          </a:bodyPr>
          <a:lstStyle>
            <a:lvl1pPr algn="ctr">
              <a:defRPr sz="6000" b="0"/>
            </a:lvl1pPr>
          </a:lstStyle>
          <a:p>
            <a:r>
              <a:rPr lang="en-US" dirty="0"/>
              <a:t>Urology Community Health Talk: </a:t>
            </a:r>
            <a:br>
              <a:rPr lang="en-US" dirty="0"/>
            </a:br>
            <a:r>
              <a:rPr lang="en-US" dirty="0"/>
              <a:t>Male &amp; Female Urology 101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A808ED3-DF22-47E0-8039-5527B72B746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97148" y="5170654"/>
            <a:ext cx="8300396" cy="7905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Vince DiCarlo, MD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F0F24A1-1E04-4D68-9F7A-1B91AC30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algn="r"/>
            <a:fld id="{C481ED6E-F16B-4C24-A246-2F81E52554D8}" type="datetime4">
              <a:rPr lang="en-US" smtClean="0"/>
              <a:pPr algn="r"/>
              <a:t>January 18, 2023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CEA892-DA11-41E0-AA6B-68F73205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C808F-2318-466E-B4D9-4F23A26AED42}" type="slidenum">
              <a:rPr lang="en-US" smtClean="0"/>
              <a:t>1</a:t>
            </a:fld>
            <a:endParaRPr lang="en-US"/>
          </a:p>
        </p:txBody>
      </p:sp>
      <p:sp>
        <p:nvSpPr>
          <p:cNvPr id="9" name="Triangle 15">
            <a:extLst>
              <a:ext uri="{FF2B5EF4-FFF2-40B4-BE49-F238E27FC236}">
                <a16:creationId xmlns:a16="http://schemas.microsoft.com/office/drawing/2014/main" id="{99B240E3-C303-47F3-9BE3-FF8778E9CAEB}"/>
              </a:ext>
            </a:extLst>
          </p:cNvPr>
          <p:cNvSpPr/>
          <p:nvPr/>
        </p:nvSpPr>
        <p:spPr>
          <a:xfrm rot="10800000">
            <a:off x="-2" y="2"/>
            <a:ext cx="3581401" cy="427288"/>
          </a:xfrm>
          <a:prstGeom prst="triangle">
            <a:avLst/>
          </a:prstGeom>
          <a:solidFill>
            <a:srgbClr val="04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0AB4-0B8D-4F96-BEF3-8DE43455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27A06-3752-415B-87A8-6166716B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5224264" cy="4980552"/>
          </a:xfrm>
        </p:spPr>
        <p:txBody>
          <a:bodyPr/>
          <a:lstStyle/>
          <a:p>
            <a:r>
              <a:rPr lang="en-US" dirty="0"/>
              <a:t>Medications: Alpha blockers</a:t>
            </a:r>
          </a:p>
          <a:p>
            <a:pPr lvl="1"/>
            <a:r>
              <a:rPr lang="en-US" dirty="0"/>
              <a:t>Flomax (tamsulosin)</a:t>
            </a:r>
          </a:p>
          <a:p>
            <a:pPr lvl="1"/>
            <a:r>
              <a:rPr lang="en-US" dirty="0"/>
              <a:t>Cardura (doxazosin)</a:t>
            </a:r>
          </a:p>
          <a:p>
            <a:pPr lvl="1"/>
            <a:r>
              <a:rPr lang="en-US" dirty="0" err="1"/>
              <a:t>Rapaflo</a:t>
            </a:r>
            <a:r>
              <a:rPr lang="en-US" dirty="0"/>
              <a:t> (silodosin)</a:t>
            </a:r>
          </a:p>
          <a:p>
            <a:pPr lvl="1"/>
            <a:r>
              <a:rPr lang="en-US" dirty="0" err="1"/>
              <a:t>Uroxatral</a:t>
            </a:r>
            <a:r>
              <a:rPr lang="en-US" dirty="0"/>
              <a:t> (alfuzosin)</a:t>
            </a:r>
          </a:p>
          <a:p>
            <a:r>
              <a:rPr lang="en-US" dirty="0"/>
              <a:t>Common side effects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Light headedness</a:t>
            </a:r>
          </a:p>
          <a:p>
            <a:pPr lvl="1"/>
            <a:r>
              <a:rPr lang="en-US" dirty="0"/>
              <a:t>Runny nose</a:t>
            </a:r>
          </a:p>
          <a:p>
            <a:pPr lvl="1"/>
            <a:r>
              <a:rPr lang="en-US" dirty="0"/>
              <a:t>Decreased ejaculation</a:t>
            </a:r>
          </a:p>
        </p:txBody>
      </p:sp>
      <p:pic>
        <p:nvPicPr>
          <p:cNvPr id="1026" name="Picture 2" descr="Enlarged prostate as related to Alpha-blockers - Pictures">
            <a:extLst>
              <a:ext uri="{FF2B5EF4-FFF2-40B4-BE49-F238E27FC236}">
                <a16:creationId xmlns:a16="http://schemas.microsoft.com/office/drawing/2014/main" id="{E19038A2-E8CD-4234-9C8D-AF83E8D2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50" y="1941105"/>
            <a:ext cx="4694975" cy="35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2D8E-EA05-449F-9F8A-19BFC55E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8D51-F028-4319-A8AF-3610EDEB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Medications: 5 alpha reductase inhibitors</a:t>
            </a:r>
          </a:p>
          <a:p>
            <a:pPr lvl="1"/>
            <a:r>
              <a:rPr lang="en-US" dirty="0"/>
              <a:t>Shrinks prostate size over time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Proscar (finasteride)</a:t>
            </a:r>
          </a:p>
          <a:p>
            <a:pPr lvl="2"/>
            <a:r>
              <a:rPr lang="en-US" dirty="0"/>
              <a:t>Avodart (dutasteride)</a:t>
            </a:r>
          </a:p>
          <a:p>
            <a:pPr lvl="1"/>
            <a:r>
              <a:rPr lang="en-US" dirty="0"/>
              <a:t>Common side effects</a:t>
            </a:r>
          </a:p>
          <a:p>
            <a:pPr lvl="2"/>
            <a:r>
              <a:rPr lang="en-US" dirty="0"/>
              <a:t>Decreased libido</a:t>
            </a:r>
          </a:p>
          <a:p>
            <a:pPr lvl="2"/>
            <a:r>
              <a:rPr lang="en-US" dirty="0"/>
              <a:t>Erectile dysfunction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FE45-3C7E-47E8-9431-DDC7FFA5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842C-8D39-47C7-BE9C-7AA38969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dirty="0"/>
              <a:t>Goal: create an open, unobstructed channel for urine to flow through</a:t>
            </a:r>
          </a:p>
          <a:p>
            <a:pPr lvl="1"/>
            <a:endParaRPr lang="en-US" dirty="0"/>
          </a:p>
        </p:txBody>
      </p:sp>
      <p:pic>
        <p:nvPicPr>
          <p:cNvPr id="4" name="Picture 2" descr="What is Enlarged Prostate - Causes, Symptoms, Treatment, and More">
            <a:extLst>
              <a:ext uri="{FF2B5EF4-FFF2-40B4-BE49-F238E27FC236}">
                <a16:creationId xmlns:a16="http://schemas.microsoft.com/office/drawing/2014/main" id="{3C0707C0-532A-4F77-A095-95845BAC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60" y="2317958"/>
            <a:ext cx="7375680" cy="38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3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DD04-943F-46C5-8A84-0AB3E1BA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68936-9425-46E2-8406-6292F09EF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dirty="0" err="1"/>
              <a:t>Urolift</a:t>
            </a:r>
            <a:endParaRPr lang="en-US" dirty="0"/>
          </a:p>
          <a:p>
            <a:pPr lvl="1"/>
            <a:r>
              <a:rPr lang="en-US" dirty="0" err="1"/>
              <a:t>Rezum</a:t>
            </a:r>
            <a:endParaRPr lang="en-US" dirty="0"/>
          </a:p>
          <a:p>
            <a:pPr lvl="1"/>
            <a:r>
              <a:rPr lang="en-US" dirty="0"/>
              <a:t>Transurethral resection of prostate (TURP)</a:t>
            </a:r>
          </a:p>
          <a:p>
            <a:pPr lvl="1"/>
            <a:r>
              <a:rPr lang="en-US" dirty="0"/>
              <a:t>Greenlight laser </a:t>
            </a:r>
            <a:r>
              <a:rPr lang="en-US" dirty="0" err="1"/>
              <a:t>photovaporization</a:t>
            </a:r>
            <a:r>
              <a:rPr lang="en-US" dirty="0"/>
              <a:t> of prostate</a:t>
            </a:r>
          </a:p>
          <a:p>
            <a:pPr lvl="1"/>
            <a:r>
              <a:rPr lang="en-US" dirty="0" err="1"/>
              <a:t>Aquablation</a:t>
            </a:r>
            <a:endParaRPr lang="en-US" dirty="0"/>
          </a:p>
          <a:p>
            <a:pPr lvl="1"/>
            <a:r>
              <a:rPr lang="en-US" dirty="0"/>
              <a:t>Robotic simple prostatectomy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Procedure choice is dependent on workup features!</a:t>
            </a:r>
          </a:p>
        </p:txBody>
      </p:sp>
    </p:spTree>
    <p:extLst>
      <p:ext uri="{BB962C8B-B14F-4D97-AF65-F5344CB8AC3E}">
        <p14:creationId xmlns:p14="http://schemas.microsoft.com/office/powerpoint/2010/main" val="190347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8F1A-C418-43E6-9D68-14CFB3E6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0C143-123A-433A-80D2-E596C639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Transurethral resection of prostate (TURP)</a:t>
            </a:r>
          </a:p>
          <a:p>
            <a:pPr lvl="1"/>
            <a:r>
              <a:rPr lang="en-US" dirty="0"/>
              <a:t>“Gold standard” of enlarged prostate procedures</a:t>
            </a:r>
          </a:p>
          <a:p>
            <a:pPr lvl="1"/>
            <a:r>
              <a:rPr lang="en-US" dirty="0"/>
              <a:t>Endoscopic resection of prostate tissue</a:t>
            </a:r>
          </a:p>
          <a:p>
            <a:pPr lvl="1"/>
            <a:r>
              <a:rPr lang="en-US" dirty="0"/>
              <a:t>Best in prostates &lt;80g on workup</a:t>
            </a:r>
          </a:p>
          <a:p>
            <a:pPr lvl="1"/>
            <a:r>
              <a:rPr lang="en-US" dirty="0"/>
              <a:t>Overnight stay in hospital*</a:t>
            </a:r>
          </a:p>
          <a:p>
            <a:pPr lvl="1"/>
            <a:r>
              <a:rPr lang="en-US" dirty="0"/>
              <a:t>Indwelling catheter 1-3 days</a:t>
            </a:r>
          </a:p>
          <a:p>
            <a:r>
              <a:rPr lang="en-US" dirty="0"/>
              <a:t>Risks/Common Side Effects</a:t>
            </a:r>
          </a:p>
          <a:p>
            <a:pPr lvl="1"/>
            <a:r>
              <a:rPr lang="en-US" dirty="0"/>
              <a:t>Bleeding</a:t>
            </a:r>
          </a:p>
          <a:p>
            <a:pPr lvl="1"/>
            <a:r>
              <a:rPr lang="en-US" dirty="0"/>
              <a:t>Decreased ejaculation</a:t>
            </a:r>
          </a:p>
          <a:p>
            <a:pPr lvl="1"/>
            <a:r>
              <a:rPr lang="en-US" dirty="0"/>
              <a:t>Incontinence</a:t>
            </a:r>
          </a:p>
        </p:txBody>
      </p:sp>
    </p:spTree>
    <p:extLst>
      <p:ext uri="{BB962C8B-B14F-4D97-AF65-F5344CB8AC3E}">
        <p14:creationId xmlns:p14="http://schemas.microsoft.com/office/powerpoint/2010/main" val="254222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B3CB-2509-4270-A770-90CD1780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3CD8-EAA9-4B99-8259-D1CE7596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5212058" cy="4980552"/>
          </a:xfrm>
        </p:spPr>
        <p:txBody>
          <a:bodyPr/>
          <a:lstStyle/>
          <a:p>
            <a:r>
              <a:rPr lang="en-US" dirty="0" err="1"/>
              <a:t>Urolift</a:t>
            </a:r>
            <a:endParaRPr lang="en-US" dirty="0"/>
          </a:p>
          <a:p>
            <a:pPr lvl="1"/>
            <a:r>
              <a:rPr lang="en-US" dirty="0"/>
              <a:t>Mechanical displacement of prostate tissue to create channel</a:t>
            </a:r>
          </a:p>
          <a:p>
            <a:pPr lvl="1"/>
            <a:r>
              <a:rPr lang="en-US" dirty="0"/>
              <a:t>Small prostates</a:t>
            </a:r>
          </a:p>
          <a:p>
            <a:pPr lvl="1"/>
            <a:r>
              <a:rPr lang="en-US" dirty="0"/>
              <a:t>Outpatient </a:t>
            </a:r>
          </a:p>
          <a:p>
            <a:pPr lvl="2"/>
            <a:r>
              <a:rPr lang="en-US" dirty="0"/>
              <a:t>Hospital </a:t>
            </a:r>
          </a:p>
          <a:p>
            <a:pPr lvl="2"/>
            <a:r>
              <a:rPr lang="en-US" dirty="0"/>
              <a:t>Surgery Center</a:t>
            </a:r>
          </a:p>
          <a:p>
            <a:pPr lvl="1"/>
            <a:r>
              <a:rPr lang="en-US" dirty="0"/>
              <a:t>Minimal catheter time post op</a:t>
            </a:r>
          </a:p>
          <a:p>
            <a:pPr lvl="1"/>
            <a:r>
              <a:rPr lang="en-US" dirty="0"/>
              <a:t>Low side effect profile</a:t>
            </a:r>
          </a:p>
          <a:p>
            <a:pPr lvl="1"/>
            <a:endParaRPr lang="en-US" dirty="0"/>
          </a:p>
        </p:txBody>
      </p:sp>
      <p:pic>
        <p:nvPicPr>
          <p:cNvPr id="4098" name="Picture 2" descr="The UroLift® System Treatment | Atlantic Urology Clinics">
            <a:extLst>
              <a:ext uri="{FF2B5EF4-FFF2-40B4-BE49-F238E27FC236}">
                <a16:creationId xmlns:a16="http://schemas.microsoft.com/office/drawing/2014/main" id="{B02A00D8-B5C9-46A3-B84A-14E6AA79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92" y="1536549"/>
            <a:ext cx="6229188" cy="34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9F84-A923-4D52-B112-87305109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DA073-5B9A-475C-9ACA-A37142B9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11205354" cy="4980552"/>
          </a:xfrm>
        </p:spPr>
        <p:txBody>
          <a:bodyPr/>
          <a:lstStyle/>
          <a:p>
            <a:r>
              <a:rPr lang="en-US" dirty="0" err="1"/>
              <a:t>Rezum</a:t>
            </a:r>
            <a:endParaRPr lang="en-US" dirty="0"/>
          </a:p>
          <a:p>
            <a:pPr lvl="1"/>
            <a:r>
              <a:rPr lang="en-US" dirty="0"/>
              <a:t>Endoscopic injection of steam into prostate tissue leading to tissue death and shrinkage of prostate</a:t>
            </a:r>
          </a:p>
          <a:p>
            <a:pPr lvl="1"/>
            <a:r>
              <a:rPr lang="en-US" dirty="0"/>
              <a:t>Small prostates</a:t>
            </a:r>
          </a:p>
          <a:p>
            <a:pPr lvl="1"/>
            <a:r>
              <a:rPr lang="en-US" dirty="0"/>
              <a:t>Outpatient</a:t>
            </a:r>
          </a:p>
          <a:p>
            <a:pPr lvl="2"/>
            <a:r>
              <a:rPr lang="en-US" dirty="0"/>
              <a:t>Hospital </a:t>
            </a:r>
          </a:p>
          <a:p>
            <a:pPr lvl="2"/>
            <a:r>
              <a:rPr lang="en-US" dirty="0"/>
              <a:t>Surgery Center</a:t>
            </a:r>
          </a:p>
          <a:p>
            <a:pPr lvl="1"/>
            <a:r>
              <a:rPr lang="en-US" dirty="0"/>
              <a:t>Catheter 3-7 days</a:t>
            </a:r>
          </a:p>
          <a:p>
            <a:pPr lvl="1"/>
            <a:r>
              <a:rPr lang="en-US" dirty="0"/>
              <a:t>Common side effects</a:t>
            </a:r>
          </a:p>
          <a:p>
            <a:pPr lvl="2"/>
            <a:r>
              <a:rPr lang="en-US" dirty="0"/>
              <a:t>Irritative voiding for 1-2 weeks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Rezum-Logo - UCI Men's Health - Male Infertility and Erectile ...">
            <a:extLst>
              <a:ext uri="{FF2B5EF4-FFF2-40B4-BE49-F238E27FC236}">
                <a16:creationId xmlns:a16="http://schemas.microsoft.com/office/drawing/2014/main" id="{28EB3B02-4476-4A80-82D9-42580757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84" y="2628763"/>
            <a:ext cx="3912290" cy="17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4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54BC-5DBC-4F93-8F71-3212C40E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8EA8A-9C5C-4C15-BC91-AC9C58C68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Aquablation</a:t>
            </a:r>
            <a:endParaRPr lang="en-US" dirty="0"/>
          </a:p>
          <a:p>
            <a:pPr lvl="1"/>
            <a:r>
              <a:rPr lang="en-US" dirty="0"/>
              <a:t>Robotic guided </a:t>
            </a:r>
            <a:r>
              <a:rPr lang="en-US" dirty="0" err="1"/>
              <a:t>hydrodissection</a:t>
            </a:r>
            <a:endParaRPr lang="en-US" dirty="0"/>
          </a:p>
          <a:p>
            <a:pPr lvl="1"/>
            <a:r>
              <a:rPr lang="en-US" dirty="0"/>
              <a:t>High powered water jet clears prostate tissue</a:t>
            </a:r>
          </a:p>
          <a:p>
            <a:pPr lvl="1"/>
            <a:r>
              <a:rPr lang="en-US" dirty="0"/>
              <a:t>Precise, ultrasound and robotic assisted</a:t>
            </a:r>
          </a:p>
          <a:p>
            <a:pPr lvl="1"/>
            <a:r>
              <a:rPr lang="en-US" dirty="0"/>
              <a:t>Prostates of all shapes/sizes</a:t>
            </a:r>
          </a:p>
          <a:p>
            <a:pPr lvl="1"/>
            <a:r>
              <a:rPr lang="en-US" dirty="0"/>
              <a:t>Overnight stay in hospital</a:t>
            </a:r>
          </a:p>
          <a:p>
            <a:pPr lvl="1"/>
            <a:r>
              <a:rPr lang="en-US" dirty="0"/>
              <a:t>Catheter for 2-5 days</a:t>
            </a:r>
          </a:p>
          <a:p>
            <a:pPr lvl="1"/>
            <a:r>
              <a:rPr lang="en-US" dirty="0"/>
              <a:t>Low side effect profile</a:t>
            </a:r>
          </a:p>
        </p:txBody>
      </p:sp>
      <p:pic>
        <p:nvPicPr>
          <p:cNvPr id="7172" name="Picture 4" descr="Aquablation® Therapy with the AQUABEAM® Robotic System for lower ...">
            <a:extLst>
              <a:ext uri="{FF2B5EF4-FFF2-40B4-BE49-F238E27FC236}">
                <a16:creationId xmlns:a16="http://schemas.microsoft.com/office/drawing/2014/main" id="{274FE43C-89B9-4F7E-A523-862F292D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82347"/>
            <a:ext cx="5647122" cy="31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2C66-AD1E-48BF-8462-13A21BC6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C91D3-0895-4C8E-8FD4-94098E46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7219763" cy="4980552"/>
          </a:xfrm>
        </p:spPr>
        <p:txBody>
          <a:bodyPr/>
          <a:lstStyle/>
          <a:p>
            <a:r>
              <a:rPr lang="en-US" dirty="0"/>
              <a:t>Robotic simple prostatectomy</a:t>
            </a:r>
          </a:p>
          <a:p>
            <a:pPr lvl="1"/>
            <a:r>
              <a:rPr lang="en-US" dirty="0"/>
              <a:t>Transabdominal procedure, robotic assisted laparoscopic surgery</a:t>
            </a:r>
          </a:p>
          <a:p>
            <a:pPr lvl="1"/>
            <a:r>
              <a:rPr lang="en-US" dirty="0"/>
              <a:t>Large prostates &gt;80-100g</a:t>
            </a:r>
          </a:p>
          <a:p>
            <a:pPr lvl="1"/>
            <a:r>
              <a:rPr lang="en-US" dirty="0"/>
              <a:t>Overnight stay in hospital* </a:t>
            </a:r>
          </a:p>
          <a:p>
            <a:pPr lvl="1"/>
            <a:r>
              <a:rPr lang="en-US" dirty="0"/>
              <a:t>Most invasive procedure but often most efficient for large prostates</a:t>
            </a:r>
          </a:p>
          <a:p>
            <a:pPr lvl="1"/>
            <a:endParaRPr lang="en-US" dirty="0"/>
          </a:p>
        </p:txBody>
      </p:sp>
      <p:pic>
        <p:nvPicPr>
          <p:cNvPr id="8194" name="Picture 2" descr="da Vinci Robotic Surgery">
            <a:extLst>
              <a:ext uri="{FF2B5EF4-FFF2-40B4-BE49-F238E27FC236}">
                <a16:creationId xmlns:a16="http://schemas.microsoft.com/office/drawing/2014/main" id="{F68CBF36-FDB9-4C0D-9E1D-A8E7D9DC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04" y="2047820"/>
            <a:ext cx="4361966" cy="32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97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C1A6A-C824-40CC-BAD6-C18BD69B279A}"/>
              </a:ext>
            </a:extLst>
          </p:cNvPr>
          <p:cNvSpPr/>
          <p:nvPr/>
        </p:nvSpPr>
        <p:spPr>
          <a:xfrm flipV="1">
            <a:off x="834887" y="2405270"/>
            <a:ext cx="4045226" cy="397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7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</p:spTree>
    <p:extLst>
      <p:ext uri="{BB962C8B-B14F-4D97-AF65-F5344CB8AC3E}">
        <p14:creationId xmlns:p14="http://schemas.microsoft.com/office/powerpoint/2010/main" val="208752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51B3-711A-479B-8915-EC9CC1EE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Prostate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4300C-ADAE-4CB2-9C6A-590FFD0B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cancer in men in USA</a:t>
            </a:r>
          </a:p>
          <a:p>
            <a:r>
              <a:rPr lang="en-US" dirty="0"/>
              <a:t>Average age of diagnosis: 67 </a:t>
            </a:r>
            <a:r>
              <a:rPr lang="en-US" dirty="0" err="1"/>
              <a:t>yo</a:t>
            </a:r>
            <a:endParaRPr lang="en-US" dirty="0"/>
          </a:p>
          <a:p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Has been controversial in past</a:t>
            </a:r>
          </a:p>
          <a:p>
            <a:pPr lvl="1"/>
            <a:r>
              <a:rPr lang="en-US" dirty="0"/>
              <a:t>Cancer screening goal = detect potentially lethal cancer at early stage in order to intervene with curative intention, and lower burden of overall treatment</a:t>
            </a:r>
          </a:p>
          <a:p>
            <a:pPr lvl="1"/>
            <a:r>
              <a:rPr lang="en-US" dirty="0"/>
              <a:t>Concern regarding over-diagnosis, over-treatment</a:t>
            </a:r>
          </a:p>
          <a:p>
            <a:pPr lvl="1"/>
            <a:r>
              <a:rPr lang="en-US" dirty="0"/>
              <a:t>Led to updated prostate cancer screening guidelines in 2000-2010s</a:t>
            </a:r>
          </a:p>
        </p:txBody>
      </p:sp>
    </p:spTree>
    <p:extLst>
      <p:ext uri="{BB962C8B-B14F-4D97-AF65-F5344CB8AC3E}">
        <p14:creationId xmlns:p14="http://schemas.microsoft.com/office/powerpoint/2010/main" val="297616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71DA-10B7-4A72-875A-599B04F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Prostate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44AC6-4A89-459F-A7DD-EA514D19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screen?</a:t>
            </a:r>
          </a:p>
          <a:p>
            <a:pPr lvl="1"/>
            <a:r>
              <a:rPr lang="en-US" dirty="0"/>
              <a:t>PSA = Prostate Specific Antigen </a:t>
            </a:r>
          </a:p>
          <a:p>
            <a:pPr lvl="2"/>
            <a:r>
              <a:rPr lang="en-US" dirty="0"/>
              <a:t>Protein produced by prostate cells </a:t>
            </a:r>
            <a:r>
              <a:rPr lang="en-US" dirty="0">
                <a:sym typeface="Wingdings" panose="05000000000000000000" pitchFamily="2" charset="2"/>
              </a:rPr>
              <a:t> increased production w cancer</a:t>
            </a:r>
            <a:endParaRPr lang="en-US" dirty="0"/>
          </a:p>
          <a:p>
            <a:pPr lvl="2"/>
            <a:r>
              <a:rPr lang="en-US" dirty="0"/>
              <a:t>Routine blood draw</a:t>
            </a:r>
          </a:p>
          <a:p>
            <a:pPr lvl="2"/>
            <a:r>
              <a:rPr lang="en-US" dirty="0"/>
              <a:t>Not a “perfect” test </a:t>
            </a:r>
            <a:r>
              <a:rPr lang="en-US" dirty="0">
                <a:sym typeface="Wingdings" panose="05000000000000000000" pitchFamily="2" charset="2"/>
              </a:rPr>
              <a:t> infection, trauma, enlarged gland can also raise PSA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DRE = Digital Rectal Examination</a:t>
            </a:r>
          </a:p>
          <a:p>
            <a:r>
              <a:rPr lang="en-US" dirty="0">
                <a:sym typeface="Wingdings" panose="05000000000000000000" pitchFamily="2" charset="2"/>
              </a:rPr>
              <a:t>When do we screen? (per American Urological Association Guidelines)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&lt;40 </a:t>
            </a:r>
            <a:r>
              <a:rPr lang="en-US" dirty="0" err="1">
                <a:sym typeface="Wingdings" panose="05000000000000000000" pitchFamily="2" charset="2"/>
              </a:rPr>
              <a:t>yo</a:t>
            </a:r>
            <a:r>
              <a:rPr lang="en-US" dirty="0">
                <a:sym typeface="Wingdings" panose="05000000000000000000" pitchFamily="2" charset="2"/>
              </a:rPr>
              <a:t>: not recommended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40-54 </a:t>
            </a:r>
            <a:r>
              <a:rPr lang="en-US" dirty="0" err="1">
                <a:sym typeface="Wingdings" panose="05000000000000000000" pitchFamily="2" charset="2"/>
              </a:rPr>
              <a:t>yo</a:t>
            </a:r>
            <a:r>
              <a:rPr lang="en-US" dirty="0">
                <a:sym typeface="Wingdings" panose="05000000000000000000" pitchFamily="2" charset="2"/>
              </a:rPr>
              <a:t>: not recommended for average risk patient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High risk = +family history, African American race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50-69 </a:t>
            </a:r>
            <a:r>
              <a:rPr lang="en-US" dirty="0" err="1">
                <a:sym typeface="Wingdings" panose="05000000000000000000" pitchFamily="2" charset="2"/>
              </a:rPr>
              <a:t>yo</a:t>
            </a:r>
            <a:r>
              <a:rPr lang="en-US" dirty="0">
                <a:sym typeface="Wingdings" panose="05000000000000000000" pitchFamily="2" charset="2"/>
              </a:rPr>
              <a:t>: PSA every 1-2 </a:t>
            </a:r>
            <a:r>
              <a:rPr lang="en-US" dirty="0" err="1">
                <a:sym typeface="Wingdings" panose="05000000000000000000" pitchFamily="2" charset="2"/>
              </a:rPr>
              <a:t>yr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&gt;70 </a:t>
            </a:r>
            <a:r>
              <a:rPr lang="en-US" dirty="0" err="1">
                <a:sym typeface="Wingdings" panose="05000000000000000000" pitchFamily="2" charset="2"/>
              </a:rPr>
              <a:t>yo</a:t>
            </a:r>
            <a:r>
              <a:rPr lang="en-US" dirty="0">
                <a:sym typeface="Wingdings" panose="05000000000000000000" pitchFamily="2" charset="2"/>
              </a:rPr>
              <a:t>: shared decision making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5B37-7EAC-4781-9BC4-22EA347A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Prostate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B7417-19D8-4FF8-BFB3-4757D6078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Adjuncts to screening</a:t>
            </a:r>
          </a:p>
          <a:p>
            <a:pPr lvl="1"/>
            <a:r>
              <a:rPr lang="en-US" dirty="0"/>
              <a:t>Multiparametric MRI prostate</a:t>
            </a:r>
          </a:p>
          <a:p>
            <a:pPr lvl="1"/>
            <a:r>
              <a:rPr lang="en-US" dirty="0"/>
              <a:t>Genetic biomarkers</a:t>
            </a:r>
          </a:p>
          <a:p>
            <a:pPr lvl="2"/>
            <a:r>
              <a:rPr lang="en-US" dirty="0"/>
              <a:t>4k score</a:t>
            </a:r>
          </a:p>
          <a:p>
            <a:pPr lvl="2"/>
            <a:r>
              <a:rPr lang="en-US" dirty="0" err="1"/>
              <a:t>SelectMDx</a:t>
            </a:r>
            <a:endParaRPr lang="en-US" dirty="0"/>
          </a:p>
          <a:p>
            <a:pPr lvl="2"/>
            <a:r>
              <a:rPr lang="en-US" dirty="0"/>
              <a:t>PCA3</a:t>
            </a:r>
          </a:p>
          <a:p>
            <a:r>
              <a:rPr lang="en-US" dirty="0"/>
              <a:t>The above are tools some Urologists use to determine need for biopsy, however they are not diagnostic and can not safely rule out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94433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4A32-7484-4060-ADDC-8D51F55C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Prostate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E2D8-9DA0-4BC5-A77B-381BCBE0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PSA &gt; 4.0 </a:t>
            </a:r>
          </a:p>
          <a:p>
            <a:pPr lvl="1"/>
            <a:r>
              <a:rPr lang="en-US" dirty="0"/>
              <a:t>Increased risk for prostate cancer</a:t>
            </a:r>
          </a:p>
          <a:p>
            <a:pPr lvl="1"/>
            <a:r>
              <a:rPr lang="en-US" dirty="0"/>
              <a:t>Typically confirmed with repeat PSA 1-3 weeks after initial blood draw</a:t>
            </a:r>
          </a:p>
          <a:p>
            <a:r>
              <a:rPr lang="en-US" dirty="0"/>
              <a:t>How do we diagnose prostate cancer?</a:t>
            </a:r>
          </a:p>
          <a:p>
            <a:pPr lvl="1"/>
            <a:r>
              <a:rPr lang="en-US" dirty="0"/>
              <a:t>Prostate biopsy</a:t>
            </a:r>
          </a:p>
          <a:p>
            <a:pPr lvl="1"/>
            <a:r>
              <a:rPr lang="en-US" dirty="0"/>
              <a:t>Ultrasound guided, transrectal</a:t>
            </a:r>
          </a:p>
          <a:p>
            <a:pPr lvl="1"/>
            <a:r>
              <a:rPr lang="en-US" dirty="0"/>
              <a:t>12 biopsy samples from prostate*</a:t>
            </a:r>
          </a:p>
          <a:p>
            <a:pPr lvl="1"/>
            <a:r>
              <a:rPr lang="en-US" dirty="0"/>
              <a:t>Performed in office or ambulatory surgery center</a:t>
            </a:r>
          </a:p>
        </p:txBody>
      </p:sp>
    </p:spTree>
    <p:extLst>
      <p:ext uri="{BB962C8B-B14F-4D97-AF65-F5344CB8AC3E}">
        <p14:creationId xmlns:p14="http://schemas.microsoft.com/office/powerpoint/2010/main" val="194836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16D9-30E6-4E86-B8D4-25BB71FF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Prostate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FEBA-6F02-4439-8F67-4A63C3C30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options for prostate cancer (non-metastatic)</a:t>
            </a:r>
          </a:p>
          <a:p>
            <a:pPr lvl="1"/>
            <a:r>
              <a:rPr lang="en-US" b="1" dirty="0"/>
              <a:t>Active surveillance</a:t>
            </a:r>
          </a:p>
          <a:p>
            <a:pPr lvl="1"/>
            <a:r>
              <a:rPr lang="en-US" b="1" dirty="0"/>
              <a:t>Surgery </a:t>
            </a:r>
            <a:r>
              <a:rPr lang="en-US" b="1" dirty="0">
                <a:sym typeface="Wingdings" panose="05000000000000000000" pitchFamily="2" charset="2"/>
              </a:rPr>
              <a:t> robotic radical prostatectomy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Radiation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HIFU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Cryoablation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94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91EA9-E7B9-42F3-987B-60866586F851}"/>
              </a:ext>
            </a:extLst>
          </p:cNvPr>
          <p:cNvSpPr/>
          <p:nvPr/>
        </p:nvSpPr>
        <p:spPr>
          <a:xfrm>
            <a:off x="795129" y="2763078"/>
            <a:ext cx="3160645" cy="447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9C0A-5706-4D9A-ACC0-7978DDEB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Erectile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4450-EBD9-431A-B781-FEBB4C97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High blood pressure </a:t>
            </a:r>
          </a:p>
          <a:p>
            <a:pPr lvl="1"/>
            <a:r>
              <a:rPr lang="en-US" dirty="0"/>
              <a:t>Type II diabetes</a:t>
            </a:r>
          </a:p>
          <a:p>
            <a:r>
              <a:rPr lang="en-US" dirty="0"/>
              <a:t>Treatment options</a:t>
            </a:r>
          </a:p>
          <a:p>
            <a:pPr lvl="1"/>
            <a:r>
              <a:rPr lang="en-US" dirty="0"/>
              <a:t>Lifestyle modifications</a:t>
            </a:r>
          </a:p>
          <a:p>
            <a:pPr lvl="1"/>
            <a:r>
              <a:rPr lang="en-US" dirty="0"/>
              <a:t>Medications – sildenafil (Viagra), tadalafil (Cialis)</a:t>
            </a:r>
          </a:p>
          <a:p>
            <a:pPr lvl="2"/>
            <a:r>
              <a:rPr lang="en-US" dirty="0"/>
              <a:t>+/- vacuum erection pump</a:t>
            </a:r>
          </a:p>
          <a:p>
            <a:pPr lvl="1"/>
            <a:r>
              <a:rPr lang="en-US" dirty="0"/>
              <a:t>Injectable medications – Trimix, </a:t>
            </a:r>
            <a:r>
              <a:rPr lang="en-US" dirty="0" err="1"/>
              <a:t>Bimix</a:t>
            </a:r>
            <a:endParaRPr lang="en-US" dirty="0"/>
          </a:p>
          <a:p>
            <a:pPr lvl="1"/>
            <a:r>
              <a:rPr lang="en-US" dirty="0"/>
              <a:t>Surgery – Inflatable penile prosthesis </a:t>
            </a:r>
          </a:p>
        </p:txBody>
      </p:sp>
    </p:spTree>
    <p:extLst>
      <p:ext uri="{BB962C8B-B14F-4D97-AF65-F5344CB8AC3E}">
        <p14:creationId xmlns:p14="http://schemas.microsoft.com/office/powerpoint/2010/main" val="113057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5EB8-9A34-4E54-A1FC-858F0684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Erectile Dysfunction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D786-8D6F-4E07-B0C6-14D41B49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 – Important points</a:t>
            </a:r>
          </a:p>
          <a:p>
            <a:pPr lvl="1"/>
            <a:r>
              <a:rPr lang="en-US" dirty="0"/>
              <a:t>Appropriate timing of medications: 45-60 min prior to sexual activity</a:t>
            </a:r>
          </a:p>
          <a:p>
            <a:pPr lvl="1"/>
            <a:r>
              <a:rPr lang="en-US" dirty="0"/>
              <a:t>Sildenafil (Viagra) must be taken on an empty stomach</a:t>
            </a:r>
          </a:p>
          <a:p>
            <a:pPr lvl="1"/>
            <a:r>
              <a:rPr lang="en-US" dirty="0"/>
              <a:t>Sildenafil (Viagra) often given in 20mg or 25mg tablets</a:t>
            </a:r>
          </a:p>
          <a:p>
            <a:pPr lvl="2"/>
            <a:r>
              <a:rPr lang="en-US" dirty="0"/>
              <a:t>Maximum dose 100mg, can titrate up to maximum dose</a:t>
            </a:r>
          </a:p>
        </p:txBody>
      </p:sp>
    </p:spTree>
    <p:extLst>
      <p:ext uri="{BB962C8B-B14F-4D97-AF65-F5344CB8AC3E}">
        <p14:creationId xmlns:p14="http://schemas.microsoft.com/office/powerpoint/2010/main" val="63763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91EA9-E7B9-42F3-987B-60866586F851}"/>
              </a:ext>
            </a:extLst>
          </p:cNvPr>
          <p:cNvSpPr/>
          <p:nvPr/>
        </p:nvSpPr>
        <p:spPr>
          <a:xfrm>
            <a:off x="357939" y="3187867"/>
            <a:ext cx="3577957" cy="80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2832-3A00-4DEF-BC03-32EFBD37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2C92-8F07-4273-A4A5-E511B9AF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6245728" cy="4980552"/>
          </a:xfrm>
        </p:spPr>
        <p:txBody>
          <a:bodyPr/>
          <a:lstStyle/>
          <a:p>
            <a:r>
              <a:rPr lang="en-US" dirty="0"/>
              <a:t>Definition = urinary urgency in the absence of infection or other obvious pathology</a:t>
            </a:r>
          </a:p>
          <a:p>
            <a:r>
              <a:rPr lang="en-US" dirty="0"/>
              <a:t>Affects approximately 20% of women in USA (15% of men)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Axonics® System Blog">
            <a:extLst>
              <a:ext uri="{FF2B5EF4-FFF2-40B4-BE49-F238E27FC236}">
                <a16:creationId xmlns:a16="http://schemas.microsoft.com/office/drawing/2014/main" id="{2F9926E1-F6E1-4D6A-9F73-A75D719F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47" y="1500078"/>
            <a:ext cx="4373217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5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9986-69F6-4BDF-AED4-D8AC85E7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C5BE4D-9AA0-41E0-9680-4362F5A40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9106"/>
            <a:ext cx="97536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70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B0E5-81CB-4328-87CC-38AFF823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DAA3-7B9D-4A99-9E60-E92E524B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Rule out other causes</a:t>
            </a:r>
          </a:p>
          <a:p>
            <a:pPr lvl="2"/>
            <a:r>
              <a:rPr lang="en-US" dirty="0"/>
              <a:t>Infection, kidney stone, diabetes, malignancy, pelvic floor dysfunction</a:t>
            </a:r>
          </a:p>
          <a:p>
            <a:pPr lvl="1"/>
            <a:r>
              <a:rPr lang="en-US" dirty="0"/>
              <a:t>History &amp; physical</a:t>
            </a:r>
          </a:p>
          <a:p>
            <a:pPr lvl="1"/>
            <a:r>
              <a:rPr lang="en-US" dirty="0"/>
              <a:t>Urinalysis</a:t>
            </a:r>
          </a:p>
          <a:p>
            <a:pPr lvl="1"/>
            <a:r>
              <a:rPr lang="en-US" dirty="0"/>
              <a:t>Additional options</a:t>
            </a:r>
          </a:p>
          <a:p>
            <a:pPr lvl="2"/>
            <a:r>
              <a:rPr lang="en-US" dirty="0"/>
              <a:t>Post urination bladder scan</a:t>
            </a:r>
          </a:p>
          <a:p>
            <a:pPr lvl="2"/>
            <a:r>
              <a:rPr lang="en-US" dirty="0"/>
              <a:t>Symptom questionnaires </a:t>
            </a:r>
          </a:p>
          <a:p>
            <a:pPr lvl="2"/>
            <a:r>
              <a:rPr lang="en-US" dirty="0"/>
              <a:t>Cystoscopy</a:t>
            </a:r>
          </a:p>
          <a:p>
            <a:pPr lvl="2"/>
            <a:r>
              <a:rPr lang="en-US" dirty="0"/>
              <a:t>Urodynamics</a:t>
            </a:r>
          </a:p>
        </p:txBody>
      </p:sp>
    </p:spTree>
    <p:extLst>
      <p:ext uri="{BB962C8B-B14F-4D97-AF65-F5344CB8AC3E}">
        <p14:creationId xmlns:p14="http://schemas.microsoft.com/office/powerpoint/2010/main" val="1737202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75F8-B1AC-4336-9806-0FD11A0C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8C19D5-EB75-4A5F-9881-47F37D459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3917"/>
              </p:ext>
            </p:extLst>
          </p:nvPr>
        </p:nvGraphicFramePr>
        <p:xfrm>
          <a:off x="293688" y="2022637"/>
          <a:ext cx="11604625" cy="41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84A258-A400-4A55-B6EB-0D56D5FCE649}"/>
              </a:ext>
            </a:extLst>
          </p:cNvPr>
          <p:cNvSpPr txBox="1"/>
          <p:nvPr/>
        </p:nvSpPr>
        <p:spPr>
          <a:xfrm>
            <a:off x="293688" y="1202635"/>
            <a:ext cx="314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391647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4343-3CEE-484C-99B4-5CE497A3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DDCE-2BD8-4811-A44D-1E7446CC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Conservative Measures</a:t>
            </a:r>
          </a:p>
          <a:p>
            <a:pPr lvl="1"/>
            <a:r>
              <a:rPr lang="en-US" dirty="0"/>
              <a:t>Fluid limitation</a:t>
            </a:r>
          </a:p>
          <a:p>
            <a:pPr lvl="1"/>
            <a:r>
              <a:rPr lang="en-US" dirty="0"/>
              <a:t>Caffeine/spicy food avoidance</a:t>
            </a:r>
          </a:p>
          <a:p>
            <a:pPr lvl="1"/>
            <a:r>
              <a:rPr lang="en-US" dirty="0"/>
              <a:t>Pelvic floor physical therapy</a:t>
            </a:r>
          </a:p>
          <a:p>
            <a:pPr lvl="1"/>
            <a:r>
              <a:rPr lang="en-US" dirty="0"/>
              <a:t>Bladder control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C9157-6009-4FF8-B011-0D7A4B332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3" t="39420" r="25815" b="29421"/>
          <a:stretch/>
        </p:blipFill>
        <p:spPr>
          <a:xfrm>
            <a:off x="6539948" y="1630017"/>
            <a:ext cx="4635515" cy="35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48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AD0E-9C83-49DA-B317-A613ACCC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DB0D3-3A91-479C-B977-E10FC53A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 – “bladder relaxants”, decrease signaling activity</a:t>
            </a:r>
          </a:p>
          <a:p>
            <a:pPr lvl="1"/>
            <a:r>
              <a:rPr lang="en-US" dirty="0"/>
              <a:t>Anticholinergics</a:t>
            </a:r>
          </a:p>
          <a:p>
            <a:pPr lvl="2"/>
            <a:r>
              <a:rPr lang="en-US" dirty="0"/>
              <a:t>Oxybutynin (Ditropan)</a:t>
            </a:r>
          </a:p>
          <a:p>
            <a:pPr lvl="2"/>
            <a:r>
              <a:rPr lang="en-US" dirty="0" err="1"/>
              <a:t>Trospium</a:t>
            </a:r>
            <a:r>
              <a:rPr lang="en-US" dirty="0"/>
              <a:t> (</a:t>
            </a:r>
            <a:r>
              <a:rPr lang="en-US" dirty="0" err="1"/>
              <a:t>Sanctura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Tolterodine (Detrol)</a:t>
            </a:r>
          </a:p>
          <a:p>
            <a:pPr lvl="2"/>
            <a:r>
              <a:rPr lang="en-US" dirty="0" err="1"/>
              <a:t>Solifenacin</a:t>
            </a:r>
            <a:r>
              <a:rPr lang="en-US" dirty="0"/>
              <a:t> (Vesicare)</a:t>
            </a:r>
          </a:p>
          <a:p>
            <a:pPr lvl="2"/>
            <a:r>
              <a:rPr lang="en-US" dirty="0"/>
              <a:t>Side effects: dry mouth, constipation, dry eyes, mental status changes</a:t>
            </a:r>
          </a:p>
          <a:p>
            <a:pPr lvl="1"/>
            <a:r>
              <a:rPr lang="en-US" dirty="0"/>
              <a:t>Beta 3 agonists</a:t>
            </a:r>
          </a:p>
          <a:p>
            <a:pPr lvl="2"/>
            <a:r>
              <a:rPr lang="en-US" dirty="0"/>
              <a:t>Mirabegron (</a:t>
            </a:r>
            <a:r>
              <a:rPr lang="en-US" dirty="0" err="1"/>
              <a:t>Myrbetriq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side effect: raises blood pressure (10%)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Vibegron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Gemtesa</a:t>
            </a:r>
            <a:r>
              <a:rPr lang="en-US" dirty="0">
                <a:sym typeface="Wingdings" panose="05000000000000000000" pitchFamily="2" charset="2"/>
              </a:rPr>
              <a:t>)  side effect: headache (4%)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6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EDFE-5C9C-49C6-9DFE-B7445B00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EE78-B11B-4AAC-BCF8-6EBC9F01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pic>
        <p:nvPicPr>
          <p:cNvPr id="10242" name="Picture 2" descr="Treatment for Overactive Bladder - Philadelphia Acupuncture Clinic">
            <a:extLst>
              <a:ext uri="{FF2B5EF4-FFF2-40B4-BE49-F238E27FC236}">
                <a16:creationId xmlns:a16="http://schemas.microsoft.com/office/drawing/2014/main" id="{429325FC-B853-4828-88D9-9CDA31C91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4" r="2867"/>
          <a:stretch/>
        </p:blipFill>
        <p:spPr bwMode="auto">
          <a:xfrm>
            <a:off x="294220" y="2410238"/>
            <a:ext cx="3929910" cy="2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alming the Overactive Bladder: An Update on New Devices and ...">
            <a:extLst>
              <a:ext uri="{FF2B5EF4-FFF2-40B4-BE49-F238E27FC236}">
                <a16:creationId xmlns:a16="http://schemas.microsoft.com/office/drawing/2014/main" id="{D7CEBF92-7B57-4A89-8E5E-3289353A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35" y="2507861"/>
            <a:ext cx="3768672" cy="25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nterstim therapy at Jersey Urology. Philadelphia - New Jersey Urologists">
            <a:extLst>
              <a:ext uri="{FF2B5EF4-FFF2-40B4-BE49-F238E27FC236}">
                <a16:creationId xmlns:a16="http://schemas.microsoft.com/office/drawing/2014/main" id="{5826C286-2649-4776-BBBC-27A9F6C3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39" y="2216426"/>
            <a:ext cx="1842574" cy="33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72D15-ABB6-4E45-B958-031F2B59FB28}"/>
              </a:ext>
            </a:extLst>
          </p:cNvPr>
          <p:cNvSpPr txBox="1"/>
          <p:nvPr/>
        </p:nvSpPr>
        <p:spPr>
          <a:xfrm>
            <a:off x="1859978" y="44825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C53CB-C304-472E-914B-2CFAF8759D3F}"/>
              </a:ext>
            </a:extLst>
          </p:cNvPr>
          <p:cNvSpPr txBox="1"/>
          <p:nvPr/>
        </p:nvSpPr>
        <p:spPr>
          <a:xfrm>
            <a:off x="542300" y="2034127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Bladder </a:t>
            </a:r>
            <a:r>
              <a:rPr lang="en-US" sz="2000" dirty="0" err="1"/>
              <a:t>botox</a:t>
            </a:r>
            <a:r>
              <a:rPr lang="en-US" sz="2000" dirty="0"/>
              <a:t> injections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C3FEC-891E-49EF-BF00-26FA92551B2C}"/>
              </a:ext>
            </a:extLst>
          </p:cNvPr>
          <p:cNvSpPr txBox="1"/>
          <p:nvPr/>
        </p:nvSpPr>
        <p:spPr>
          <a:xfrm>
            <a:off x="4524046" y="2002049"/>
            <a:ext cx="3938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 err="1"/>
              <a:t>Perctuaneous</a:t>
            </a:r>
            <a:r>
              <a:rPr lang="en-US" sz="2000" dirty="0"/>
              <a:t> tibial nerve stimulation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529EF-718E-479E-925F-DEF0EE7D9CF8}"/>
              </a:ext>
            </a:extLst>
          </p:cNvPr>
          <p:cNvSpPr txBox="1"/>
          <p:nvPr/>
        </p:nvSpPr>
        <p:spPr>
          <a:xfrm>
            <a:off x="8635390" y="1955882"/>
            <a:ext cx="30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Sacral nerve stimulator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83E81-ED33-4716-9B83-6285AB12A79B}"/>
              </a:ext>
            </a:extLst>
          </p:cNvPr>
          <p:cNvSpPr txBox="1"/>
          <p:nvPr/>
        </p:nvSpPr>
        <p:spPr>
          <a:xfrm>
            <a:off x="542299" y="5337633"/>
            <a:ext cx="379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Minimally invasive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Office/Surgery Center</a:t>
            </a:r>
          </a:p>
          <a:p>
            <a:r>
              <a:rPr lang="en-US" sz="1400" dirty="0"/>
              <a:t>Negatives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Wears off avg 6-9 </a:t>
            </a:r>
            <a:r>
              <a:rPr lang="en-US" sz="1400" dirty="0" err="1"/>
              <a:t>mos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6% risk of urinary retention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F6C20-411B-4769-899C-374A3CE6F346}"/>
              </a:ext>
            </a:extLst>
          </p:cNvPr>
          <p:cNvSpPr txBox="1"/>
          <p:nvPr/>
        </p:nvSpPr>
        <p:spPr>
          <a:xfrm>
            <a:off x="4837555" y="5287319"/>
            <a:ext cx="379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Least invasive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Minimal risk</a:t>
            </a:r>
          </a:p>
          <a:p>
            <a:r>
              <a:rPr lang="en-US" sz="1400" dirty="0"/>
              <a:t>Negatives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intensive</a:t>
            </a:r>
          </a:p>
        </p:txBody>
      </p:sp>
    </p:spTree>
    <p:extLst>
      <p:ext uri="{BB962C8B-B14F-4D97-AF65-F5344CB8AC3E}">
        <p14:creationId xmlns:p14="http://schemas.microsoft.com/office/powerpoint/2010/main" val="441432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0D8C-18D5-43C3-AC12-ED81952C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0BD5-58A0-426F-85A9-10438032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8064589" cy="4980552"/>
          </a:xfrm>
        </p:spPr>
        <p:txBody>
          <a:bodyPr/>
          <a:lstStyle/>
          <a:p>
            <a:r>
              <a:rPr lang="en-US" dirty="0"/>
              <a:t>Sacral nerve stimulator</a:t>
            </a:r>
          </a:p>
          <a:p>
            <a:pPr lvl="1"/>
            <a:r>
              <a:rPr lang="en-US" dirty="0"/>
              <a:t>Stimulation of nerve root to restore communication between bladder and spinal cord</a:t>
            </a:r>
          </a:p>
          <a:p>
            <a:pPr lvl="1"/>
            <a:r>
              <a:rPr lang="en-US" dirty="0"/>
              <a:t>Available products</a:t>
            </a:r>
          </a:p>
          <a:p>
            <a:pPr lvl="2"/>
            <a:r>
              <a:rPr lang="en-US" dirty="0" err="1"/>
              <a:t>Interstim</a:t>
            </a:r>
            <a:endParaRPr lang="en-US" dirty="0"/>
          </a:p>
          <a:p>
            <a:pPr lvl="2"/>
            <a:r>
              <a:rPr lang="en-US" dirty="0" err="1"/>
              <a:t>Axonics</a:t>
            </a:r>
            <a:endParaRPr lang="en-US" dirty="0"/>
          </a:p>
          <a:p>
            <a:pPr lvl="1"/>
            <a:r>
              <a:rPr lang="en-US" dirty="0"/>
              <a:t>Typically done in 2 phases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Test phase – temporary lead placed, symptoms monitored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Device implant – if symptoms improved</a:t>
            </a:r>
          </a:p>
        </p:txBody>
      </p:sp>
      <p:pic>
        <p:nvPicPr>
          <p:cNvPr id="4" name="Picture 6" descr="Interstim therapy at Jersey Urology. Philadelphia - New Jersey Urologists">
            <a:extLst>
              <a:ext uri="{FF2B5EF4-FFF2-40B4-BE49-F238E27FC236}">
                <a16:creationId xmlns:a16="http://schemas.microsoft.com/office/drawing/2014/main" id="{E35CC93B-6AB9-4BD0-9311-6F1DDAED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2" y="1315476"/>
            <a:ext cx="2485700" cy="45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42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0D8C-18D5-43C3-AC12-ED81952C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Overactive Bladder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0BD5-58A0-426F-85A9-10438032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8064589" cy="4980552"/>
          </a:xfrm>
        </p:spPr>
        <p:txBody>
          <a:bodyPr/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Most effective</a:t>
            </a:r>
          </a:p>
          <a:p>
            <a:pPr lvl="1"/>
            <a:r>
              <a:rPr lang="en-US" dirty="0"/>
              <a:t>Newer products MRI compatible, rechargeable versions available</a:t>
            </a:r>
          </a:p>
          <a:p>
            <a:r>
              <a:rPr lang="en-US" dirty="0"/>
              <a:t>Negatives</a:t>
            </a:r>
          </a:p>
          <a:p>
            <a:pPr lvl="1"/>
            <a:r>
              <a:rPr lang="en-US" dirty="0"/>
              <a:t>Most invasive</a:t>
            </a:r>
          </a:p>
          <a:p>
            <a:pPr lvl="1"/>
            <a:r>
              <a:rPr lang="en-US" dirty="0"/>
              <a:t>Non-rechargeable versions may require replacement of battery (avg lifespan 10-15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</p:txBody>
      </p:sp>
      <p:pic>
        <p:nvPicPr>
          <p:cNvPr id="4" name="Picture 6" descr="Interstim therapy at Jersey Urology. Philadelphia - New Jersey Urologists">
            <a:extLst>
              <a:ext uri="{FF2B5EF4-FFF2-40B4-BE49-F238E27FC236}">
                <a16:creationId xmlns:a16="http://schemas.microsoft.com/office/drawing/2014/main" id="{E35CC93B-6AB9-4BD0-9311-6F1DDAED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2" y="1315476"/>
            <a:ext cx="2485700" cy="45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422B-AED3-4F59-8669-BA4437D2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48C8-CAE4-4197-98F8-0696150D0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Involuntary loss of urine</a:t>
            </a:r>
          </a:p>
          <a:p>
            <a:r>
              <a:rPr lang="en-US" dirty="0"/>
              <a:t>Two broad categories</a:t>
            </a:r>
          </a:p>
          <a:p>
            <a:pPr lvl="1"/>
            <a:r>
              <a:rPr lang="en-US" dirty="0"/>
              <a:t>Urge urinary incontinence</a:t>
            </a:r>
          </a:p>
          <a:p>
            <a:pPr lvl="1"/>
            <a:r>
              <a:rPr lang="en-US" dirty="0"/>
              <a:t>Stress urinary incontinence</a:t>
            </a:r>
          </a:p>
          <a:p>
            <a:pPr lvl="1"/>
            <a:r>
              <a:rPr lang="en-US" dirty="0"/>
              <a:t>Majority of patients have both (mixed urinary incontinence)</a:t>
            </a:r>
          </a:p>
        </p:txBody>
      </p:sp>
    </p:spTree>
    <p:extLst>
      <p:ext uri="{BB962C8B-B14F-4D97-AF65-F5344CB8AC3E}">
        <p14:creationId xmlns:p14="http://schemas.microsoft.com/office/powerpoint/2010/main" val="591797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8286-2B88-41B2-92E3-66698E92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AC19E-6078-4EE5-8257-68575450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Urge urinary incontinence</a:t>
            </a:r>
          </a:p>
          <a:p>
            <a:pPr lvl="1"/>
            <a:r>
              <a:rPr lang="en-US" dirty="0"/>
              <a:t>Progression of overactive bladder</a:t>
            </a:r>
          </a:p>
          <a:p>
            <a:pPr lvl="1"/>
            <a:r>
              <a:rPr lang="en-US" dirty="0"/>
              <a:t>Same 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3202092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FFAD-3AAD-4F67-9652-28A2CE60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F667-9EF4-4FDF-BAAF-2F7EEC2B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 urinary incontinence – involuntary loss of urine with increases in abdominal pressure</a:t>
            </a:r>
          </a:p>
          <a:p>
            <a:pPr lvl="1"/>
            <a:r>
              <a:rPr lang="en-US" dirty="0"/>
              <a:t>Laugh, cough, sneeze, exercise</a:t>
            </a:r>
          </a:p>
          <a:p>
            <a:r>
              <a:rPr lang="en-US" dirty="0"/>
              <a:t>Risk factors</a:t>
            </a:r>
          </a:p>
          <a:p>
            <a:pPr lvl="1"/>
            <a:r>
              <a:rPr lang="en-US" dirty="0"/>
              <a:t>Multiple children, vaginal deliveries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Smoking</a:t>
            </a:r>
          </a:p>
        </p:txBody>
      </p:sp>
    </p:spTree>
    <p:extLst>
      <p:ext uri="{BB962C8B-B14F-4D97-AF65-F5344CB8AC3E}">
        <p14:creationId xmlns:p14="http://schemas.microsoft.com/office/powerpoint/2010/main" val="337431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91EA9-E7B9-42F3-987B-60866586F851}"/>
              </a:ext>
            </a:extLst>
          </p:cNvPr>
          <p:cNvSpPr/>
          <p:nvPr/>
        </p:nvSpPr>
        <p:spPr>
          <a:xfrm>
            <a:off x="357939" y="1587667"/>
            <a:ext cx="8497826" cy="80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227A-55F7-4E28-954A-599298C0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FB4F-AF35-4C9E-88AE-A59C3170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Stress urinary incontinence – Management options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Observation – if minimally bothersome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Pelvic floor physical therapy, Kegel exercises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Continence pessary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Procedures</a:t>
            </a:r>
          </a:p>
          <a:p>
            <a:pPr lvl="2"/>
            <a:r>
              <a:rPr lang="en-US" dirty="0"/>
              <a:t>Injection of bulking agent</a:t>
            </a:r>
          </a:p>
          <a:p>
            <a:pPr lvl="2"/>
            <a:r>
              <a:rPr lang="en-US" dirty="0"/>
              <a:t>Sling placement</a:t>
            </a:r>
          </a:p>
        </p:txBody>
      </p:sp>
    </p:spTree>
    <p:extLst>
      <p:ext uri="{BB962C8B-B14F-4D97-AF65-F5344CB8AC3E}">
        <p14:creationId xmlns:p14="http://schemas.microsoft.com/office/powerpoint/2010/main" val="3854653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B3D-BF44-4E90-98A3-DBC1146F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BDBC-7B11-4884-9A11-45C7D74D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6772502" cy="4980552"/>
          </a:xfrm>
        </p:spPr>
        <p:txBody>
          <a:bodyPr/>
          <a:lstStyle/>
          <a:p>
            <a:r>
              <a:rPr lang="en-US" dirty="0"/>
              <a:t>Stress urinary incontinence – injection of bulking agents</a:t>
            </a:r>
          </a:p>
          <a:p>
            <a:r>
              <a:rPr lang="en-US" dirty="0" err="1"/>
              <a:t>Bulkamid</a:t>
            </a:r>
            <a:endParaRPr lang="en-US" dirty="0"/>
          </a:p>
          <a:p>
            <a:pPr lvl="1"/>
            <a:r>
              <a:rPr lang="en-US" dirty="0"/>
              <a:t>Water soluble agent</a:t>
            </a:r>
          </a:p>
          <a:p>
            <a:pPr lvl="1"/>
            <a:r>
              <a:rPr lang="en-US" dirty="0"/>
              <a:t>Safe</a:t>
            </a:r>
          </a:p>
          <a:p>
            <a:pPr lvl="1"/>
            <a:r>
              <a:rPr lang="en-US" dirty="0"/>
              <a:t>Long lasting</a:t>
            </a:r>
          </a:p>
          <a:p>
            <a:pPr lvl="1"/>
            <a:r>
              <a:rPr lang="en-US" dirty="0"/>
              <a:t>Effective</a:t>
            </a:r>
          </a:p>
          <a:p>
            <a:pPr lvl="1"/>
            <a:r>
              <a:rPr lang="en-US" dirty="0"/>
              <a:t>Minimally invasive – often under local anesthesia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266" name="Picture 2" descr="bulkamid | Bladder Boutique">
            <a:extLst>
              <a:ext uri="{FF2B5EF4-FFF2-40B4-BE49-F238E27FC236}">
                <a16:creationId xmlns:a16="http://schemas.microsoft.com/office/drawing/2014/main" id="{01367A5B-8ABA-422C-980D-16C7C35E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24" y="1895475"/>
            <a:ext cx="45148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00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9814-8835-45FB-B6DB-A93B44F9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Urology: Urinary Incontinence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9903A-4F52-4E56-87E4-563EDCB8D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7657084" cy="4980552"/>
          </a:xfrm>
        </p:spPr>
        <p:txBody>
          <a:bodyPr/>
          <a:lstStyle/>
          <a:p>
            <a:r>
              <a:rPr lang="en-US" dirty="0"/>
              <a:t>Stress urinary incontinence – sling procedures</a:t>
            </a:r>
          </a:p>
          <a:p>
            <a:pPr lvl="1"/>
            <a:r>
              <a:rPr lang="en-US" dirty="0"/>
              <a:t>Synthetic slings</a:t>
            </a:r>
          </a:p>
          <a:p>
            <a:pPr lvl="1"/>
            <a:r>
              <a:rPr lang="en-US" dirty="0"/>
              <a:t>Autologous fascial slings</a:t>
            </a:r>
          </a:p>
          <a:p>
            <a:pPr lvl="1"/>
            <a:r>
              <a:rPr lang="en-US" dirty="0"/>
              <a:t>Outpatient surgery</a:t>
            </a:r>
          </a:p>
          <a:p>
            <a:pPr lvl="1"/>
            <a:r>
              <a:rPr lang="en-US" dirty="0"/>
              <a:t>More invasive than bulking agents, slightly higher risks</a:t>
            </a:r>
          </a:p>
          <a:p>
            <a:pPr lvl="1"/>
            <a:r>
              <a:rPr lang="en-US" dirty="0"/>
              <a:t>Longer lasting than bulking agents</a:t>
            </a:r>
          </a:p>
        </p:txBody>
      </p:sp>
      <p:pic>
        <p:nvPicPr>
          <p:cNvPr id="14338" name="Picture 2" descr="Mid-urethral sling | Comprehensive Services For Women At CHI St. Vincent">
            <a:extLst>
              <a:ext uri="{FF2B5EF4-FFF2-40B4-BE49-F238E27FC236}">
                <a16:creationId xmlns:a16="http://schemas.microsoft.com/office/drawing/2014/main" id="{982C9DDC-460E-4D17-A530-33C2A7E9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68" y="1196411"/>
            <a:ext cx="2714432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7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91EA9-E7B9-42F3-987B-60866586F851}"/>
              </a:ext>
            </a:extLst>
          </p:cNvPr>
          <p:cNvSpPr/>
          <p:nvPr/>
        </p:nvSpPr>
        <p:spPr>
          <a:xfrm>
            <a:off x="294220" y="4340806"/>
            <a:ext cx="8497826" cy="807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0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1701-B302-4D24-8159-F1FB2A71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Tract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EFB7E-B01F-4156-B51A-4C8C4343B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symptoms</a:t>
            </a:r>
          </a:p>
          <a:p>
            <a:pPr lvl="1"/>
            <a:r>
              <a:rPr lang="en-US" dirty="0"/>
              <a:t>Increased urgency/frequency of urination</a:t>
            </a:r>
          </a:p>
          <a:p>
            <a:pPr lvl="1"/>
            <a:r>
              <a:rPr lang="en-US" dirty="0"/>
              <a:t>Burning with urination</a:t>
            </a:r>
          </a:p>
          <a:p>
            <a:pPr lvl="1"/>
            <a:r>
              <a:rPr lang="en-US" dirty="0"/>
              <a:t>Lower abdominal or low back pain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Mental status changes</a:t>
            </a:r>
          </a:p>
          <a:p>
            <a:pPr lvl="1"/>
            <a:r>
              <a:rPr lang="en-US" dirty="0"/>
              <a:t>Cloudy appearing urine**</a:t>
            </a:r>
          </a:p>
          <a:p>
            <a:pPr lvl="1"/>
            <a:r>
              <a:rPr lang="en-US" dirty="0"/>
              <a:t>Foul smelling urine**</a:t>
            </a:r>
          </a:p>
        </p:txBody>
      </p:sp>
    </p:spTree>
    <p:extLst>
      <p:ext uri="{BB962C8B-B14F-4D97-AF65-F5344CB8AC3E}">
        <p14:creationId xmlns:p14="http://schemas.microsoft.com/office/powerpoint/2010/main" val="1755104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7D58-9FC0-41F2-AF54-F594B2E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Tract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00C2-7998-4A21-B15D-748748321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Kidney stones</a:t>
            </a:r>
          </a:p>
          <a:p>
            <a:pPr lvl="1"/>
            <a:r>
              <a:rPr lang="en-US" dirty="0"/>
              <a:t>Indwelling catheter or other instrumentation of urinary tract</a:t>
            </a:r>
          </a:p>
        </p:txBody>
      </p:sp>
    </p:spTree>
    <p:extLst>
      <p:ext uri="{BB962C8B-B14F-4D97-AF65-F5344CB8AC3E}">
        <p14:creationId xmlns:p14="http://schemas.microsoft.com/office/powerpoint/2010/main" val="947849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11B8-0C94-41E7-B51A-D23BA1A5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Tract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1A1D-4962-4656-B160-DDE90D8D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Should always have urine </a:t>
            </a:r>
            <a:r>
              <a:rPr lang="en-US" b="1" u="sng" dirty="0"/>
              <a:t>culture</a:t>
            </a:r>
            <a:r>
              <a:rPr lang="en-US" dirty="0"/>
              <a:t> prior to starting antibiotics!!!</a:t>
            </a:r>
          </a:p>
          <a:p>
            <a:pPr lvl="1"/>
            <a:r>
              <a:rPr lang="en-US" dirty="0"/>
              <a:t>Treat with culture driven antibiotics</a:t>
            </a:r>
          </a:p>
          <a:p>
            <a:pPr lvl="2"/>
            <a:r>
              <a:rPr lang="en-US" dirty="0"/>
              <a:t>Goal is for shortest course that provides relief of symptoms</a:t>
            </a:r>
          </a:p>
          <a:p>
            <a:pPr lvl="1"/>
            <a:r>
              <a:rPr lang="en-US" dirty="0"/>
              <a:t>Increase hydration!!</a:t>
            </a:r>
          </a:p>
          <a:p>
            <a:r>
              <a:rPr lang="en-US" dirty="0"/>
              <a:t>Recurrent UTIs</a:t>
            </a:r>
          </a:p>
          <a:p>
            <a:pPr lvl="1"/>
            <a:r>
              <a:rPr lang="en-US" dirty="0"/>
              <a:t>Definition: &gt;3 UTIs in a year or &gt;2 in 6 months</a:t>
            </a:r>
          </a:p>
          <a:p>
            <a:pPr lvl="1"/>
            <a:r>
              <a:rPr lang="en-US" dirty="0"/>
              <a:t>Focus becomes prevention along with treatment</a:t>
            </a:r>
          </a:p>
        </p:txBody>
      </p:sp>
    </p:spTree>
    <p:extLst>
      <p:ext uri="{BB962C8B-B14F-4D97-AF65-F5344CB8AC3E}">
        <p14:creationId xmlns:p14="http://schemas.microsoft.com/office/powerpoint/2010/main" val="601787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6A6F-6A8B-4F62-8365-7A8C3F8A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Tract Infections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C7ED-0BDD-478B-A30D-A0646FAF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Increased fluid intake</a:t>
            </a:r>
          </a:p>
          <a:p>
            <a:pPr lvl="1"/>
            <a:r>
              <a:rPr lang="en-US" dirty="0"/>
              <a:t>Cranberry supplements</a:t>
            </a:r>
          </a:p>
          <a:p>
            <a:pPr lvl="2"/>
            <a:r>
              <a:rPr lang="en-US" dirty="0" err="1"/>
              <a:t>TheraCran</a:t>
            </a:r>
            <a:r>
              <a:rPr lang="en-US" dirty="0"/>
              <a:t> One</a:t>
            </a:r>
          </a:p>
          <a:p>
            <a:pPr lvl="1"/>
            <a:r>
              <a:rPr lang="en-US" dirty="0"/>
              <a:t>Peri or post menopausal women – vaginal estrogen cream</a:t>
            </a:r>
          </a:p>
        </p:txBody>
      </p:sp>
    </p:spTree>
    <p:extLst>
      <p:ext uri="{BB962C8B-B14F-4D97-AF65-F5344CB8AC3E}">
        <p14:creationId xmlns:p14="http://schemas.microsoft.com/office/powerpoint/2010/main" val="2026515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B20E-BE31-473E-9768-9117BC4C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Urinary Tract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D571-3293-4751-8BB7-4409C0CAB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 Bacteriuria – An Important Concept</a:t>
            </a:r>
          </a:p>
          <a:p>
            <a:pPr lvl="1"/>
            <a:r>
              <a:rPr lang="en-US" dirty="0"/>
              <a:t>Bacteria in urine that is not causing acute symptoms</a:t>
            </a:r>
          </a:p>
          <a:p>
            <a:pPr lvl="1"/>
            <a:r>
              <a:rPr lang="en-US" dirty="0"/>
              <a:t>Routine urine tests at PCP, Urgent Care, ED, Urologist </a:t>
            </a:r>
            <a:r>
              <a:rPr lang="en-US" dirty="0" err="1"/>
              <a:t>etc</a:t>
            </a:r>
            <a:r>
              <a:rPr lang="en-US" dirty="0"/>
              <a:t> may show signs of bacteria</a:t>
            </a:r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require antibiotic treatment</a:t>
            </a:r>
          </a:p>
          <a:p>
            <a:pPr lvl="1"/>
            <a:r>
              <a:rPr lang="en-US" dirty="0"/>
              <a:t>Goal </a:t>
            </a:r>
            <a:r>
              <a:rPr lang="en-US" dirty="0">
                <a:sym typeface="Wingdings" panose="05000000000000000000" pitchFamily="2" charset="2"/>
              </a:rPr>
              <a:t> limit antibiotic exposure to reduce antibiotic resistant bacterial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46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91EA9-E7B9-42F3-987B-60866586F851}"/>
              </a:ext>
            </a:extLst>
          </p:cNvPr>
          <p:cNvSpPr/>
          <p:nvPr/>
        </p:nvSpPr>
        <p:spPr>
          <a:xfrm flipV="1">
            <a:off x="745724" y="5148467"/>
            <a:ext cx="2450237" cy="39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0822-C065-470C-9DDA-7570BB7A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F4806-D9FB-47DF-BBA2-C2C24544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050" cy="4351338"/>
          </a:xfrm>
        </p:spPr>
        <p:txBody>
          <a:bodyPr>
            <a:normAutofit/>
          </a:bodyPr>
          <a:lstStyle/>
          <a:p>
            <a:r>
              <a:rPr lang="en-US" dirty="0"/>
              <a:t>Commonly referred to as “benign prostatic hyperplasia”</a:t>
            </a:r>
          </a:p>
          <a:p>
            <a:r>
              <a:rPr lang="en-US" dirty="0"/>
              <a:t>Growth of prostate tissue </a:t>
            </a:r>
            <a:r>
              <a:rPr lang="en-US" dirty="0">
                <a:sym typeface="Wingdings" panose="05000000000000000000" pitchFamily="2" charset="2"/>
              </a:rPr>
              <a:t> decreased flow of urine  bladder outlet obstruction</a:t>
            </a:r>
          </a:p>
        </p:txBody>
      </p:sp>
      <p:pic>
        <p:nvPicPr>
          <p:cNvPr id="2050" name="Picture 2" descr="What is Enlarged Prostate - Causes, Symptoms, Treatment, and More">
            <a:extLst>
              <a:ext uri="{FF2B5EF4-FFF2-40B4-BE49-F238E27FC236}">
                <a16:creationId xmlns:a16="http://schemas.microsoft.com/office/drawing/2014/main" id="{7376ACB4-DC32-4CFE-B472-39EF2E4F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84320"/>
            <a:ext cx="6132481" cy="32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18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85B6-A63E-4B19-AED8-BEBF0BBD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1EE4-A493-45BF-80A2-3C6AFE6A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in 11 people in USA develop kidney stones in lifetime</a:t>
            </a:r>
          </a:p>
          <a:p>
            <a:r>
              <a:rPr lang="en-US" dirty="0"/>
              <a:t>Incidence peaks in 4</a:t>
            </a:r>
            <a:r>
              <a:rPr lang="en-US" baseline="30000" dirty="0"/>
              <a:t>th</a:t>
            </a:r>
            <a:r>
              <a:rPr lang="en-US" dirty="0"/>
              <a:t>-6</a:t>
            </a:r>
            <a:r>
              <a:rPr lang="en-US" baseline="30000" dirty="0"/>
              <a:t>th</a:t>
            </a:r>
            <a:r>
              <a:rPr lang="en-US" dirty="0"/>
              <a:t> decade of life</a:t>
            </a:r>
          </a:p>
          <a:p>
            <a:r>
              <a:rPr lang="en-US" dirty="0"/>
              <a:t>Most common in southern USA </a:t>
            </a:r>
            <a:r>
              <a:rPr lang="en-US" dirty="0">
                <a:sym typeface="Wingdings" panose="05000000000000000000" pitchFamily="2" charset="2"/>
              </a:rPr>
              <a:t> “Kidney Stone Belt”</a:t>
            </a:r>
          </a:p>
          <a:p>
            <a:r>
              <a:rPr lang="en-US" dirty="0">
                <a:sym typeface="Wingdings" panose="05000000000000000000" pitchFamily="2" charset="2"/>
              </a:rPr>
              <a:t>Risk factors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Dehydration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Obesity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Type II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31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2ACB-D0D0-4797-ABCB-374E1E25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21E6C-D3D0-4FBE-AD56-25E2D04BC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7260677" cy="4980552"/>
          </a:xfrm>
        </p:spPr>
        <p:txBody>
          <a:bodyPr/>
          <a:lstStyle/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Acute flank pain – sharp/stabbing, radiates to groin</a:t>
            </a:r>
          </a:p>
          <a:p>
            <a:pPr lvl="1"/>
            <a:r>
              <a:rPr lang="en-US" dirty="0"/>
              <a:t>Urinary urgency/frequency</a:t>
            </a:r>
          </a:p>
          <a:p>
            <a:pPr lvl="1"/>
            <a:r>
              <a:rPr lang="en-US" dirty="0"/>
              <a:t>Pink/red tinged urine</a:t>
            </a:r>
          </a:p>
          <a:p>
            <a:pPr lvl="1"/>
            <a:r>
              <a:rPr lang="en-US" dirty="0"/>
              <a:t>+/- fevers, chills, nausea, vomiting</a:t>
            </a:r>
          </a:p>
          <a:p>
            <a:r>
              <a:rPr lang="en-US" dirty="0"/>
              <a:t>Diagnosis</a:t>
            </a:r>
          </a:p>
          <a:p>
            <a:pPr lvl="1"/>
            <a:r>
              <a:rPr lang="en-US" dirty="0"/>
              <a:t>History &amp; physical</a:t>
            </a:r>
          </a:p>
          <a:p>
            <a:pPr lvl="1"/>
            <a:r>
              <a:rPr lang="en-US" dirty="0"/>
              <a:t>Blood work – kidney function levels, urinalysis</a:t>
            </a:r>
          </a:p>
          <a:p>
            <a:pPr lvl="1"/>
            <a:r>
              <a:rPr lang="en-US" dirty="0"/>
              <a:t>Imaging – Kidney ultrasound, CT </a:t>
            </a:r>
            <a:r>
              <a:rPr lang="en-US" dirty="0" err="1"/>
              <a:t>abd</a:t>
            </a:r>
            <a:r>
              <a:rPr lang="en-US" dirty="0"/>
              <a:t>/pel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90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0B4A-8AFA-442B-9D1D-F3954D60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pic>
        <p:nvPicPr>
          <p:cNvPr id="1028" name="Picture 4" descr="Free Vector | Informative illustration of kidney stones">
            <a:extLst>
              <a:ext uri="{FF2B5EF4-FFF2-40B4-BE49-F238E27FC236}">
                <a16:creationId xmlns:a16="http://schemas.microsoft.com/office/drawing/2014/main" id="{D0D1EFC8-F494-4F8B-A7A7-785138917F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7"/>
          <a:stretch/>
        </p:blipFill>
        <p:spPr bwMode="auto">
          <a:xfrm>
            <a:off x="3255981" y="1448387"/>
            <a:ext cx="5680037" cy="49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46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7616-611B-4D55-A75E-FC0A43CE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A2AB1-3A71-478E-97DA-685DA3A0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6914448" cy="4980552"/>
          </a:xfrm>
        </p:spPr>
        <p:txBody>
          <a:bodyPr/>
          <a:lstStyle/>
          <a:p>
            <a:r>
              <a:rPr lang="en-US" dirty="0"/>
              <a:t>Management options</a:t>
            </a:r>
          </a:p>
          <a:p>
            <a:pPr lvl="1"/>
            <a:r>
              <a:rPr lang="en-US" b="1" dirty="0"/>
              <a:t>Depends on presence of infection</a:t>
            </a:r>
          </a:p>
          <a:p>
            <a:pPr lvl="1"/>
            <a:r>
              <a:rPr lang="en-US" dirty="0"/>
              <a:t>Obstructing stone with infection = timely drainage</a:t>
            </a:r>
          </a:p>
          <a:p>
            <a:pPr lvl="2"/>
            <a:r>
              <a:rPr lang="en-US" dirty="0"/>
              <a:t>Most common: ureteral stent</a:t>
            </a:r>
          </a:p>
          <a:p>
            <a:pPr lvl="2"/>
            <a:r>
              <a:rPr lang="en-US" dirty="0"/>
              <a:t>Percutaneous nephrostomy tube</a:t>
            </a:r>
          </a:p>
          <a:p>
            <a:pPr lvl="1"/>
            <a:r>
              <a:rPr lang="en-US" dirty="0"/>
              <a:t>Obstructing stone w/o infection</a:t>
            </a:r>
          </a:p>
          <a:p>
            <a:pPr lvl="2"/>
            <a:r>
              <a:rPr lang="en-US" dirty="0"/>
              <a:t>Trial of passage</a:t>
            </a:r>
          </a:p>
          <a:p>
            <a:pPr lvl="2"/>
            <a:r>
              <a:rPr lang="en-US" dirty="0"/>
              <a:t>Ureteroscopy, laser lithotripsy</a:t>
            </a:r>
          </a:p>
          <a:p>
            <a:pPr lvl="2"/>
            <a:r>
              <a:rPr lang="en-US" dirty="0"/>
              <a:t>Shock wave lithotripsy </a:t>
            </a:r>
          </a:p>
        </p:txBody>
      </p:sp>
      <p:pic>
        <p:nvPicPr>
          <p:cNvPr id="2050" name="Picture 2" descr="Ureteral Stents | Saint Luke's Health System">
            <a:extLst>
              <a:ext uri="{FF2B5EF4-FFF2-40B4-BE49-F238E27FC236}">
                <a16:creationId xmlns:a16="http://schemas.microsoft.com/office/drawing/2014/main" id="{E9B33EBA-AF52-4BF2-99C1-67E6EA8A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49" y="1196411"/>
            <a:ext cx="3509903" cy="49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99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7616-611B-4D55-A75E-FC0A43CE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A2AB1-3A71-478E-97DA-685DA3A0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6914448" cy="4980552"/>
          </a:xfrm>
        </p:spPr>
        <p:txBody>
          <a:bodyPr/>
          <a:lstStyle/>
          <a:p>
            <a:r>
              <a:rPr lang="en-US" dirty="0"/>
              <a:t>Management options</a:t>
            </a:r>
          </a:p>
          <a:p>
            <a:pPr lvl="1"/>
            <a:r>
              <a:rPr lang="en-US" b="1" dirty="0"/>
              <a:t>Depends on presence of infection</a:t>
            </a:r>
          </a:p>
          <a:p>
            <a:pPr lvl="1"/>
            <a:r>
              <a:rPr lang="en-US" dirty="0"/>
              <a:t>Obstructing stone w/o infection</a:t>
            </a:r>
          </a:p>
          <a:p>
            <a:pPr lvl="2"/>
            <a:r>
              <a:rPr lang="en-US" dirty="0"/>
              <a:t>Trial of passage</a:t>
            </a:r>
          </a:p>
          <a:p>
            <a:pPr lvl="2"/>
            <a:r>
              <a:rPr lang="en-US" dirty="0"/>
              <a:t>Ureteroscopy, laser lithotripsy</a:t>
            </a:r>
          </a:p>
          <a:p>
            <a:pPr lvl="2"/>
            <a:r>
              <a:rPr lang="en-US" dirty="0"/>
              <a:t>Shock wave lithotripsy </a:t>
            </a:r>
          </a:p>
        </p:txBody>
      </p:sp>
    </p:spTree>
    <p:extLst>
      <p:ext uri="{BB962C8B-B14F-4D97-AF65-F5344CB8AC3E}">
        <p14:creationId xmlns:p14="http://schemas.microsoft.com/office/powerpoint/2010/main" val="3114170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CF60-3352-4E93-A8D2-84912A93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D770E-0A5A-4324-93FB-7F498F31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6364032" cy="4980552"/>
          </a:xfrm>
        </p:spPr>
        <p:txBody>
          <a:bodyPr/>
          <a:lstStyle/>
          <a:p>
            <a:r>
              <a:rPr lang="en-US" dirty="0"/>
              <a:t>Ureteroscopy with laser lithotripsy</a:t>
            </a:r>
          </a:p>
          <a:p>
            <a:pPr lvl="1"/>
            <a:r>
              <a:rPr lang="en-US" dirty="0"/>
              <a:t>Outpatient endoscopic procedure</a:t>
            </a:r>
          </a:p>
          <a:p>
            <a:pPr lvl="1"/>
            <a:r>
              <a:rPr lang="en-US" dirty="0"/>
              <a:t>Stone broken into tiny fragments/debris with a laser fiber</a:t>
            </a:r>
          </a:p>
          <a:p>
            <a:pPr lvl="1"/>
            <a:r>
              <a:rPr lang="en-US" dirty="0"/>
              <a:t>Often requires temporary ureteral stent for 5-7d</a:t>
            </a:r>
          </a:p>
          <a:p>
            <a:pPr lvl="1"/>
            <a:r>
              <a:rPr lang="en-US" dirty="0"/>
              <a:t>Large stone burden may take 2-3 procedures to clear completely</a:t>
            </a:r>
          </a:p>
        </p:txBody>
      </p:sp>
      <p:pic>
        <p:nvPicPr>
          <p:cNvPr id="3074" name="Picture 2" descr="Ureteroscopy for kidney stones. Laser lithotripsy - KidneyStoners.org">
            <a:extLst>
              <a:ext uri="{FF2B5EF4-FFF2-40B4-BE49-F238E27FC236}">
                <a16:creationId xmlns:a16="http://schemas.microsoft.com/office/drawing/2014/main" id="{DFE5FA41-FED7-4FBE-8A9E-E839D508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2" y="1438183"/>
            <a:ext cx="5508267" cy="41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08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8869-D78F-4A9F-9AA0-25E5982F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F574-1134-46EF-8E8E-6624D794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7890992" cy="4980552"/>
          </a:xfrm>
        </p:spPr>
        <p:txBody>
          <a:bodyPr/>
          <a:lstStyle/>
          <a:p>
            <a:r>
              <a:rPr lang="en-US" dirty="0"/>
              <a:t>Extracorporeal shock wave lithotripsy (ESWL)</a:t>
            </a:r>
          </a:p>
          <a:p>
            <a:pPr lvl="1"/>
            <a:r>
              <a:rPr lang="en-US" dirty="0"/>
              <a:t>External shock waves with radiographic targeting of stone</a:t>
            </a:r>
          </a:p>
          <a:p>
            <a:pPr lvl="1"/>
            <a:r>
              <a:rPr lang="en-US" dirty="0"/>
              <a:t>Typically no scope or stent required</a:t>
            </a:r>
          </a:p>
          <a:p>
            <a:pPr lvl="1"/>
            <a:r>
              <a:rPr lang="en-US" dirty="0"/>
              <a:t>Patient/stone selection is key</a:t>
            </a:r>
          </a:p>
          <a:p>
            <a:pPr lvl="2"/>
            <a:r>
              <a:rPr lang="en-US" dirty="0"/>
              <a:t>As stone size increases, success rates decline</a:t>
            </a:r>
          </a:p>
          <a:p>
            <a:pPr lvl="2"/>
            <a:r>
              <a:rPr lang="en-US" dirty="0"/>
              <a:t>Best for stones &lt;10mm</a:t>
            </a:r>
          </a:p>
          <a:p>
            <a:pPr lvl="2"/>
            <a:r>
              <a:rPr lang="en-US" dirty="0"/>
              <a:t>Stones between 10-20mm </a:t>
            </a:r>
            <a:r>
              <a:rPr lang="en-US" dirty="0">
                <a:sym typeface="Wingdings" panose="05000000000000000000" pitchFamily="2" charset="2"/>
              </a:rPr>
              <a:t> success depends on stone composition/location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Stones &gt; 20mm ESWL not recommended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Limited success with stones in mid/distal ureter</a:t>
            </a:r>
          </a:p>
        </p:txBody>
      </p:sp>
      <p:pic>
        <p:nvPicPr>
          <p:cNvPr id="5122" name="Picture 2" descr="Shock Waves To Break a Kidney Stone Stock Illustration - Illustration ...">
            <a:extLst>
              <a:ext uri="{FF2B5EF4-FFF2-40B4-BE49-F238E27FC236}">
                <a16:creationId xmlns:a16="http://schemas.microsoft.com/office/drawing/2014/main" id="{04E57E66-8984-4935-8A49-699A97D9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71" y="1398897"/>
            <a:ext cx="3944964" cy="42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78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DF98-CAB2-4B6C-9114-5B736DD7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BD93B-357C-46B9-B178-C35DE100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1196411"/>
            <a:ext cx="7793337" cy="4980552"/>
          </a:xfrm>
        </p:spPr>
        <p:txBody>
          <a:bodyPr/>
          <a:lstStyle/>
          <a:p>
            <a:r>
              <a:rPr lang="en-US" dirty="0"/>
              <a:t>What to do for large stones (&gt;20mm)?</a:t>
            </a:r>
          </a:p>
          <a:p>
            <a:pPr lvl="1"/>
            <a:r>
              <a:rPr lang="en-US" dirty="0"/>
              <a:t>Ureteroscopy with laser lithotripsy – may take 2-3 procedures</a:t>
            </a:r>
          </a:p>
          <a:p>
            <a:pPr lvl="1"/>
            <a:r>
              <a:rPr lang="en-US" dirty="0"/>
              <a:t>Percutaneous nephrolithotomy (PCNL)</a:t>
            </a:r>
          </a:p>
          <a:p>
            <a:pPr lvl="2"/>
            <a:r>
              <a:rPr lang="en-US" dirty="0"/>
              <a:t>Higher chance of complete stone clearance in 1 procedure</a:t>
            </a:r>
          </a:p>
          <a:p>
            <a:pPr lvl="2"/>
            <a:r>
              <a:rPr lang="en-US" dirty="0"/>
              <a:t>Direct access to kidney through back, allows for larger scopes/instruments</a:t>
            </a:r>
          </a:p>
          <a:p>
            <a:pPr lvl="2"/>
            <a:r>
              <a:rPr lang="en-US" dirty="0"/>
              <a:t>Small 1-2cm incision</a:t>
            </a:r>
          </a:p>
          <a:p>
            <a:pPr lvl="2"/>
            <a:r>
              <a:rPr lang="en-US" dirty="0"/>
              <a:t>Sometimes requires overnight stay in </a:t>
            </a:r>
            <a:r>
              <a:rPr lang="en-US" dirty="0" err="1"/>
              <a:t>hopsital</a:t>
            </a:r>
            <a:endParaRPr lang="en-US" dirty="0"/>
          </a:p>
        </p:txBody>
      </p:sp>
      <p:pic>
        <p:nvPicPr>
          <p:cNvPr id="6146" name="Picture 2" descr="Percutaneous Nephrolithotomy | BSIR">
            <a:extLst>
              <a:ext uri="{FF2B5EF4-FFF2-40B4-BE49-F238E27FC236}">
                <a16:creationId xmlns:a16="http://schemas.microsoft.com/office/drawing/2014/main" id="{0DEC2C28-282A-491D-9ACF-287EBBFB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45" y="2015231"/>
            <a:ext cx="3562567" cy="28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01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88E7-CB4B-4BB8-B973-4AE739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07B9-FC3D-4515-8CC5-ED99300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Urologic Anatomy</a:t>
            </a:r>
          </a:p>
          <a:p>
            <a:r>
              <a:rPr lang="en-US" dirty="0"/>
              <a:t>Male Urology </a:t>
            </a:r>
          </a:p>
          <a:p>
            <a:pPr lvl="1"/>
            <a:r>
              <a:rPr lang="en-US" dirty="0"/>
              <a:t>Enlarged Prostate/Benign Prostatic Hyperplasia (BPH)</a:t>
            </a:r>
          </a:p>
          <a:p>
            <a:pPr lvl="1"/>
            <a:r>
              <a:rPr lang="en-US" dirty="0"/>
              <a:t>Prostate Cancer Screening</a:t>
            </a:r>
          </a:p>
          <a:p>
            <a:pPr lvl="1"/>
            <a:r>
              <a:rPr lang="en-US" dirty="0"/>
              <a:t>Erectile Dysfunction</a:t>
            </a:r>
          </a:p>
          <a:p>
            <a:r>
              <a:rPr lang="en-US" dirty="0"/>
              <a:t>Female Urology</a:t>
            </a:r>
          </a:p>
          <a:p>
            <a:pPr lvl="1"/>
            <a:r>
              <a:rPr lang="en-US" dirty="0"/>
              <a:t>Overactive Bladder</a:t>
            </a:r>
          </a:p>
          <a:p>
            <a:pPr lvl="1"/>
            <a:r>
              <a:rPr lang="en-US" dirty="0"/>
              <a:t>Urinary Incontinence</a:t>
            </a:r>
          </a:p>
          <a:p>
            <a:r>
              <a:rPr lang="en-US" dirty="0"/>
              <a:t>Male + Female Urology</a:t>
            </a:r>
          </a:p>
          <a:p>
            <a:pPr lvl="1"/>
            <a:r>
              <a:rPr lang="en-US" dirty="0"/>
              <a:t>Urinary Tract Infections</a:t>
            </a:r>
          </a:p>
          <a:p>
            <a:pPr lvl="1"/>
            <a:r>
              <a:rPr lang="en-US" dirty="0"/>
              <a:t>Kidney Stones</a:t>
            </a:r>
          </a:p>
          <a:p>
            <a:r>
              <a:rPr lang="en-US" dirty="0"/>
              <a:t>Question &amp; Answer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91EA9-E7B9-42F3-987B-60866586F851}"/>
              </a:ext>
            </a:extLst>
          </p:cNvPr>
          <p:cNvSpPr/>
          <p:nvPr/>
        </p:nvSpPr>
        <p:spPr>
          <a:xfrm flipV="1">
            <a:off x="294220" y="5539663"/>
            <a:ext cx="3620832" cy="391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9D34-53D6-42F4-82B6-8C38BF7E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8358-3B8B-44CE-B6F9-65BA1A9E2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0" y="2840853"/>
            <a:ext cx="11603560" cy="333610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2793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04D4-60B8-4761-A4C8-CF3A7AF4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33A-82DE-4ABD-8ED0-F6C916144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Common symptoms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Weak stream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Stopping/starting stream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Difficulty initiating stream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Nighttime urination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Dribbling after urination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Sensation of incomplete bladder emptying</a:t>
            </a:r>
          </a:p>
          <a:p>
            <a:r>
              <a:rPr lang="en-US" dirty="0">
                <a:sym typeface="Wingdings" panose="05000000000000000000" pitchFamily="2" charset="2"/>
              </a:rPr>
              <a:t>Other Symptoms</a:t>
            </a:r>
          </a:p>
          <a:p>
            <a:pPr lvl="1"/>
            <a:r>
              <a:rPr lang="en-US" dirty="0"/>
              <a:t>Frequency </a:t>
            </a:r>
          </a:p>
          <a:p>
            <a:pPr lvl="1"/>
            <a:r>
              <a:rPr lang="en-US" dirty="0"/>
              <a:t>Urgency </a:t>
            </a:r>
          </a:p>
        </p:txBody>
      </p:sp>
    </p:spTree>
    <p:extLst>
      <p:ext uri="{BB962C8B-B14F-4D97-AF65-F5344CB8AC3E}">
        <p14:creationId xmlns:p14="http://schemas.microsoft.com/office/powerpoint/2010/main" val="1440737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4F51-FAF7-4BEB-9F73-46B729EF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652C0-E844-45E3-8966-9D9A3A34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Canton</a:t>
            </a:r>
          </a:p>
          <a:p>
            <a:pPr lvl="1"/>
            <a:r>
              <a:rPr lang="en-US" dirty="0"/>
              <a:t>470 Northside Cherokee Blvd, Suite 210 (770-720-7246)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Woodstock</a:t>
            </a:r>
          </a:p>
          <a:p>
            <a:pPr lvl="1"/>
            <a:r>
              <a:rPr lang="en-US" dirty="0"/>
              <a:t>900 Towne Lake Pkwy, Suite 200 (678-494-9201)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Ellijay</a:t>
            </a:r>
          </a:p>
          <a:p>
            <a:pPr lvl="1"/>
            <a:r>
              <a:rPr lang="en-US" dirty="0"/>
              <a:t>433 Highland </a:t>
            </a:r>
            <a:r>
              <a:rPr lang="en-US" dirty="0" err="1"/>
              <a:t>Pkway</a:t>
            </a:r>
            <a:r>
              <a:rPr lang="en-US" dirty="0"/>
              <a:t>, Suite 120 (770-720-7246)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www.gaurology.com</a:t>
            </a:r>
          </a:p>
        </p:txBody>
      </p:sp>
    </p:spTree>
    <p:extLst>
      <p:ext uri="{BB962C8B-B14F-4D97-AF65-F5344CB8AC3E}">
        <p14:creationId xmlns:p14="http://schemas.microsoft.com/office/powerpoint/2010/main" val="235389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3552-5DC0-49AE-A7B0-5DE876E0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CCAAF-9D72-4FAA-90E3-9A6A9615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70% of men affected in USA aged 60-69</a:t>
            </a:r>
          </a:p>
          <a:p>
            <a:r>
              <a:rPr lang="en-US" dirty="0"/>
              <a:t>80% of men affected in USA aged &gt;70</a:t>
            </a:r>
          </a:p>
        </p:txBody>
      </p:sp>
    </p:spTree>
    <p:extLst>
      <p:ext uri="{BB962C8B-B14F-4D97-AF65-F5344CB8AC3E}">
        <p14:creationId xmlns:p14="http://schemas.microsoft.com/office/powerpoint/2010/main" val="72713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8157-EAC1-4974-B36B-CA8FDB83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7F95-30BD-4EF5-B79C-241E01004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&amp; Workup</a:t>
            </a:r>
          </a:p>
          <a:p>
            <a:pPr lvl="1"/>
            <a:r>
              <a:rPr lang="en-US" dirty="0"/>
              <a:t>History &amp; Physical</a:t>
            </a:r>
          </a:p>
          <a:p>
            <a:pPr lvl="1"/>
            <a:r>
              <a:rPr lang="en-US" dirty="0"/>
              <a:t>Urinalysis – rule out urinary tract infection</a:t>
            </a:r>
          </a:p>
          <a:p>
            <a:pPr lvl="1"/>
            <a:r>
              <a:rPr lang="en-US" dirty="0"/>
              <a:t>Symptom Questionnaire </a:t>
            </a:r>
          </a:p>
          <a:p>
            <a:pPr lvl="1"/>
            <a:r>
              <a:rPr lang="en-US" dirty="0"/>
              <a:t>Additional Options</a:t>
            </a:r>
          </a:p>
          <a:p>
            <a:pPr lvl="2"/>
            <a:r>
              <a:rPr lang="en-US" dirty="0"/>
              <a:t>Post urination bladder scan</a:t>
            </a:r>
          </a:p>
          <a:p>
            <a:pPr lvl="2"/>
            <a:r>
              <a:rPr lang="en-US" dirty="0" err="1"/>
              <a:t>Urocuff</a:t>
            </a:r>
            <a:r>
              <a:rPr lang="en-US" dirty="0"/>
              <a:t>/Uroflow</a:t>
            </a:r>
          </a:p>
          <a:p>
            <a:pPr lvl="2"/>
            <a:r>
              <a:rPr lang="en-US" dirty="0"/>
              <a:t>Cystoscopy</a:t>
            </a:r>
          </a:p>
          <a:p>
            <a:pPr lvl="2"/>
            <a:r>
              <a:rPr lang="en-US" dirty="0"/>
              <a:t>Prostate ultrasound</a:t>
            </a:r>
          </a:p>
          <a:p>
            <a:pPr lvl="2"/>
            <a:r>
              <a:rPr lang="en-US" dirty="0"/>
              <a:t>Urodynamics</a:t>
            </a:r>
          </a:p>
        </p:txBody>
      </p:sp>
    </p:spTree>
    <p:extLst>
      <p:ext uri="{BB962C8B-B14F-4D97-AF65-F5344CB8AC3E}">
        <p14:creationId xmlns:p14="http://schemas.microsoft.com/office/powerpoint/2010/main" val="373938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4862-4881-41A7-94AF-CAF5007D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Urology: Enlarged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9F46-2CA3-4395-9556-84E17740C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Options (3)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Lifestyle modifications</a:t>
            </a:r>
          </a:p>
          <a:p>
            <a:pPr lvl="2"/>
            <a:r>
              <a:rPr lang="en-US" dirty="0"/>
              <a:t>Timed voiding</a:t>
            </a:r>
          </a:p>
          <a:p>
            <a:pPr lvl="2"/>
            <a:r>
              <a:rPr lang="en-US" dirty="0"/>
              <a:t>Double voiding</a:t>
            </a:r>
          </a:p>
          <a:p>
            <a:pPr lvl="2"/>
            <a:r>
              <a:rPr lang="en-US" dirty="0"/>
              <a:t>Night time fluid restriction</a:t>
            </a:r>
          </a:p>
          <a:p>
            <a:pPr lvl="2"/>
            <a:r>
              <a:rPr lang="en-US" dirty="0"/>
              <a:t>Avoidance of caffeine, spicy foods (bladder irritants)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Medications</a:t>
            </a:r>
          </a:p>
          <a:p>
            <a:pPr lvl="2"/>
            <a:r>
              <a:rPr lang="en-US" dirty="0"/>
              <a:t>Alpha blockers</a:t>
            </a:r>
          </a:p>
          <a:p>
            <a:pPr lvl="2"/>
            <a:r>
              <a:rPr lang="en-US" dirty="0"/>
              <a:t>5-alpha reductase inhibitors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Procedures</a:t>
            </a:r>
          </a:p>
          <a:p>
            <a:pPr lvl="2"/>
            <a:r>
              <a:rPr lang="en-US" dirty="0"/>
              <a:t>More info to come</a:t>
            </a:r>
          </a:p>
        </p:txBody>
      </p:sp>
    </p:spTree>
    <p:extLst>
      <p:ext uri="{BB962C8B-B14F-4D97-AF65-F5344CB8AC3E}">
        <p14:creationId xmlns:p14="http://schemas.microsoft.com/office/powerpoint/2010/main" val="99729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AU Standard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50 Template 2021 - Test  -  Read-Only" id="{2E182F47-0C66-466D-BD33-D113A2F23DDE}" vid="{563F2376-3F7C-4446-A4E8-1AC45D0D4F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D220E03F4EE41B696F7DA58222A75" ma:contentTypeVersion="16" ma:contentTypeDescription="Create a new document." ma:contentTypeScope="" ma:versionID="100df7a9ece4e5f721f0ad355d8dfad5">
  <xsd:schema xmlns:xsd="http://www.w3.org/2001/XMLSchema" xmlns:xs="http://www.w3.org/2001/XMLSchema" xmlns:p="http://schemas.microsoft.com/office/2006/metadata/properties" xmlns:ns2="6d316047-8d89-4757-9a83-15ede65623bf" xmlns:ns3="ae8ab046-55a6-497e-80b6-1ed4e19e716d" targetNamespace="http://schemas.microsoft.com/office/2006/metadata/properties" ma:root="true" ma:fieldsID="441614addf7266d0ad83346ea756a3f8" ns2:_="" ns3:_="">
    <xsd:import namespace="6d316047-8d89-4757-9a83-15ede65623bf"/>
    <xsd:import namespace="ae8ab046-55a6-497e-80b6-1ed4e19e71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16047-8d89-4757-9a83-15ede65623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290c9c-a7ad-41a0-a72a-b0b1da562e47}" ma:internalName="TaxCatchAll" ma:showField="CatchAllData" ma:web="6d316047-8d89-4757-9a83-15ede65623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ab046-55a6-497e-80b6-1ed4e19e7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e361c2-8a63-4414-9747-37c12e0f08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16047-8d89-4757-9a83-15ede65623bf" xsi:nil="true"/>
    <lcf76f155ced4ddcb4097134ff3c332f xmlns="ae8ab046-55a6-497e-80b6-1ed4e19e71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1A80E8-2CEE-4FB5-B8F2-348499C8F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16047-8d89-4757-9a83-15ede65623bf"/>
    <ds:schemaRef ds:uri="ae8ab046-55a6-497e-80b6-1ed4e19e7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473C33-ACDC-4EC0-BAA0-41383CA36B13}">
  <ds:schemaRefs>
    <ds:schemaRef ds:uri="http://schemas.microsoft.com/office/2006/metadata/properties"/>
    <ds:schemaRef ds:uri="http://schemas.microsoft.com/office/infopath/2007/PartnerControls"/>
    <ds:schemaRef ds:uri="6d316047-8d89-4757-9a83-15ede65623bf"/>
    <ds:schemaRef ds:uri="ae8ab046-55a6-497e-80b6-1ed4e19e716d"/>
  </ds:schemaRefs>
</ds:datastoreItem>
</file>

<file path=customXml/itemProps3.xml><?xml version="1.0" encoding="utf-8"?>
<ds:datastoreItem xmlns:ds="http://schemas.openxmlformats.org/officeDocument/2006/customXml" ds:itemID="{4DA62B8F-0AC1-4046-ACBC-8E2C7AB52F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GU50 Template 2021 - Updated</Template>
  <TotalTime>6203</TotalTime>
  <Words>2196</Words>
  <Application>Microsoft Office PowerPoint</Application>
  <PresentationFormat>Widescreen</PresentationFormat>
  <Paragraphs>516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Acumin Pro ExtraCondensed</vt:lpstr>
      <vt:lpstr>Arial</vt:lpstr>
      <vt:lpstr>Calibri</vt:lpstr>
      <vt:lpstr>HelveticaNeueLT Std</vt:lpstr>
      <vt:lpstr>Office Theme</vt:lpstr>
      <vt:lpstr>Urology Community Health Talk:  Male &amp; Female Urology 101</vt:lpstr>
      <vt:lpstr>Overview</vt:lpstr>
      <vt:lpstr>Anatomy</vt:lpstr>
      <vt:lpstr>Overview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Male Urology: Enlarged Prostate</vt:lpstr>
      <vt:lpstr>Overview</vt:lpstr>
      <vt:lpstr>Male Urology: Prostate Cancer Screening</vt:lpstr>
      <vt:lpstr>Male Urology: Prostate Cancer Screening</vt:lpstr>
      <vt:lpstr>Male Urology: Prostate Cancer Screening</vt:lpstr>
      <vt:lpstr>Male Urology: Prostate Cancer Screening</vt:lpstr>
      <vt:lpstr>Male Urology: Prostate Cancer Screening</vt:lpstr>
      <vt:lpstr>Overview</vt:lpstr>
      <vt:lpstr>Male Urology: Erectile Dysfunction</vt:lpstr>
      <vt:lpstr>Male Urology: Erectile Dysfunction </vt:lpstr>
      <vt:lpstr>Overview</vt:lpstr>
      <vt:lpstr>Female Urology: Overactive Bladder</vt:lpstr>
      <vt:lpstr>Female Urology: Overactive Bladder</vt:lpstr>
      <vt:lpstr>Female Urology: Overactive Bladder</vt:lpstr>
      <vt:lpstr>Female Urology: Overactive Bladder</vt:lpstr>
      <vt:lpstr>Female Urology: Overactive Bladder</vt:lpstr>
      <vt:lpstr>Female Urology: Overactive Bladder</vt:lpstr>
      <vt:lpstr>Female Urology: Overactive Bladder</vt:lpstr>
      <vt:lpstr>Female Urology: Overactive Bladder</vt:lpstr>
      <vt:lpstr>Female Urology: Urinary Incontinence</vt:lpstr>
      <vt:lpstr>Female Urology: Urinary Incontinence</vt:lpstr>
      <vt:lpstr>Female Urology: Urinary Incontinence</vt:lpstr>
      <vt:lpstr>Female Urology: Urinary Incontinence</vt:lpstr>
      <vt:lpstr>Female Urology: Urinary Incontinence</vt:lpstr>
      <vt:lpstr>Female Urology: Urinary Incontinence</vt:lpstr>
      <vt:lpstr>Overview</vt:lpstr>
      <vt:lpstr>Urinary Tract Infections</vt:lpstr>
      <vt:lpstr>Urinary Tract Infections</vt:lpstr>
      <vt:lpstr>Urinary Tract Infections</vt:lpstr>
      <vt:lpstr>Urinary Tract Infections </vt:lpstr>
      <vt:lpstr>Urinary Tract Infections</vt:lpstr>
      <vt:lpstr>Overview</vt:lpstr>
      <vt:lpstr>Kidney Stones</vt:lpstr>
      <vt:lpstr>Kidney Stones</vt:lpstr>
      <vt:lpstr>Kidney Stones</vt:lpstr>
      <vt:lpstr>Kidney Stones</vt:lpstr>
      <vt:lpstr>Kidney Stones</vt:lpstr>
      <vt:lpstr>Kidney Stones</vt:lpstr>
      <vt:lpstr>Kidney stones</vt:lpstr>
      <vt:lpstr>Kidney Stones</vt:lpstr>
      <vt:lpstr>Overview</vt:lpstr>
      <vt:lpstr>Thank you!!</vt:lpstr>
      <vt:lpstr>Office Locations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Urology Community Health Talk:  Male &amp; Female Urology 101</dc:title>
  <dc:creator>Vincent DiCarlo, MD</dc:creator>
  <cp:lastModifiedBy>Vincent DiCarlo, MD</cp:lastModifiedBy>
  <cp:revision>6</cp:revision>
  <dcterms:created xsi:type="dcterms:W3CDTF">2023-01-13T20:26:31Z</dcterms:created>
  <dcterms:modified xsi:type="dcterms:W3CDTF">2023-01-18T19:57:48Z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0x0101006A2D220E03F4EE41B696F7DA58222A75</vt:lpwstr>
  </property>
</Properties>
</file>