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37"/>
  </p:notesMasterIdLst>
  <p:sldIdLst>
    <p:sldId id="256" r:id="rId2"/>
    <p:sldId id="257" r:id="rId3"/>
    <p:sldId id="283" r:id="rId4"/>
    <p:sldId id="263" r:id="rId5"/>
    <p:sldId id="265" r:id="rId6"/>
    <p:sldId id="264" r:id="rId7"/>
    <p:sldId id="266" r:id="rId8"/>
    <p:sldId id="267" r:id="rId9"/>
    <p:sldId id="269" r:id="rId10"/>
    <p:sldId id="270" r:id="rId11"/>
    <p:sldId id="271" r:id="rId12"/>
    <p:sldId id="273" r:id="rId13"/>
    <p:sldId id="274" r:id="rId14"/>
    <p:sldId id="275" r:id="rId15"/>
    <p:sldId id="281" r:id="rId16"/>
    <p:sldId id="276" r:id="rId17"/>
    <p:sldId id="277" r:id="rId18"/>
    <p:sldId id="278" r:id="rId19"/>
    <p:sldId id="279" r:id="rId20"/>
    <p:sldId id="280" r:id="rId21"/>
    <p:sldId id="293" r:id="rId22"/>
    <p:sldId id="268" r:id="rId23"/>
    <p:sldId id="282" r:id="rId24"/>
    <p:sldId id="259" r:id="rId25"/>
    <p:sldId id="260" r:id="rId26"/>
    <p:sldId id="285" r:id="rId27"/>
    <p:sldId id="261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84" r:id="rId3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2CC9B-CC67-455B-9888-A33071F12E0E}" type="doc">
      <dgm:prSet loTypeId="urn:microsoft.com/office/officeart/2016/7/layout/ChevronBlock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D61ECB-74E8-4282-AD7A-7719CCF187AF}">
      <dgm:prSet/>
      <dgm:spPr/>
      <dgm:t>
        <a:bodyPr/>
        <a:lstStyle/>
        <a:p>
          <a:r>
            <a:rPr lang="en-US"/>
            <a:t>Move out</a:t>
          </a:r>
        </a:p>
      </dgm:t>
    </dgm:pt>
    <dgm:pt modelId="{9647DD81-3FCF-4CBE-A919-4198BEFC6C7B}" type="parTrans" cxnId="{15758D3C-8D58-4B64-BF3F-C8C542C8C53B}">
      <dgm:prSet/>
      <dgm:spPr/>
      <dgm:t>
        <a:bodyPr/>
        <a:lstStyle/>
        <a:p>
          <a:endParaRPr lang="en-US"/>
        </a:p>
      </dgm:t>
    </dgm:pt>
    <dgm:pt modelId="{5FA87521-B98D-4D6D-84E7-BB37A7D6AD0C}" type="sibTrans" cxnId="{15758D3C-8D58-4B64-BF3F-C8C542C8C53B}">
      <dgm:prSet/>
      <dgm:spPr/>
      <dgm:t>
        <a:bodyPr/>
        <a:lstStyle/>
        <a:p>
          <a:endParaRPr lang="en-US"/>
        </a:p>
      </dgm:t>
    </dgm:pt>
    <dgm:pt modelId="{44D37B49-4092-4453-85B1-13D0AB5A7544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Move out of plan service area</a:t>
          </a:r>
        </a:p>
      </dgm:t>
    </dgm:pt>
    <dgm:pt modelId="{FF9E0CBD-0C32-4B71-8371-C74F37876476}" type="parTrans" cxnId="{EA3CBD4C-F771-4EFE-8635-CBF412F69F68}">
      <dgm:prSet/>
      <dgm:spPr/>
      <dgm:t>
        <a:bodyPr/>
        <a:lstStyle/>
        <a:p>
          <a:endParaRPr lang="en-US"/>
        </a:p>
      </dgm:t>
    </dgm:pt>
    <dgm:pt modelId="{DA7F7D60-E3EC-4755-851A-E4DBFC2DBD77}" type="sibTrans" cxnId="{EA3CBD4C-F771-4EFE-8635-CBF412F69F68}">
      <dgm:prSet/>
      <dgm:spPr/>
      <dgm:t>
        <a:bodyPr/>
        <a:lstStyle/>
        <a:p>
          <a:endParaRPr lang="en-US"/>
        </a:p>
      </dgm:t>
    </dgm:pt>
    <dgm:pt modelId="{61BA1159-318E-45A5-B196-89436329C21F}">
      <dgm:prSet/>
      <dgm:spPr/>
      <dgm:t>
        <a:bodyPr/>
        <a:lstStyle/>
        <a:p>
          <a:r>
            <a:rPr lang="en-US"/>
            <a:t>Move</a:t>
          </a:r>
        </a:p>
      </dgm:t>
    </dgm:pt>
    <dgm:pt modelId="{FD03938F-064F-4B93-A0FC-99AD6D6EB1D5}" type="parTrans" cxnId="{5496A98C-8438-4824-8C63-208E2E7AE154}">
      <dgm:prSet/>
      <dgm:spPr/>
      <dgm:t>
        <a:bodyPr/>
        <a:lstStyle/>
        <a:p>
          <a:endParaRPr lang="en-US"/>
        </a:p>
      </dgm:t>
    </dgm:pt>
    <dgm:pt modelId="{2845EA92-FF04-4715-846D-40513E897F30}" type="sibTrans" cxnId="{5496A98C-8438-4824-8C63-208E2E7AE154}">
      <dgm:prSet/>
      <dgm:spPr/>
      <dgm:t>
        <a:bodyPr/>
        <a:lstStyle/>
        <a:p>
          <a:endParaRPr lang="en-US"/>
        </a:p>
      </dgm:t>
    </dgm:pt>
    <dgm:pt modelId="{7460D96C-371C-45F3-96A1-BE3E553D4C62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Move within plan service area and have new plan options</a:t>
          </a:r>
        </a:p>
      </dgm:t>
    </dgm:pt>
    <dgm:pt modelId="{0661930F-E5C4-43B9-B9B6-F371C51820CE}" type="parTrans" cxnId="{CFE8DB01-B035-43BB-BD9D-C10FBB1EB32D}">
      <dgm:prSet/>
      <dgm:spPr/>
      <dgm:t>
        <a:bodyPr/>
        <a:lstStyle/>
        <a:p>
          <a:endParaRPr lang="en-US"/>
        </a:p>
      </dgm:t>
    </dgm:pt>
    <dgm:pt modelId="{15E650BB-4FD5-4615-962A-C71AD9E3887A}" type="sibTrans" cxnId="{CFE8DB01-B035-43BB-BD9D-C10FBB1EB32D}">
      <dgm:prSet/>
      <dgm:spPr/>
      <dgm:t>
        <a:bodyPr/>
        <a:lstStyle/>
        <a:p>
          <a:endParaRPr lang="en-US"/>
        </a:p>
      </dgm:t>
    </dgm:pt>
    <dgm:pt modelId="{FC52CE39-2E33-4F6C-8508-1AB3A76F9425}">
      <dgm:prSet/>
      <dgm:spPr/>
      <dgm:t>
        <a:bodyPr/>
        <a:lstStyle/>
        <a:p>
          <a:r>
            <a:rPr lang="en-US" dirty="0"/>
            <a:t>Leave or Lose</a:t>
          </a:r>
        </a:p>
      </dgm:t>
    </dgm:pt>
    <dgm:pt modelId="{FF72C1A1-24B4-4B24-9469-CCBDBEA2A437}" type="parTrans" cxnId="{D534AC57-317A-4840-8CAC-4549D2B174FC}">
      <dgm:prSet/>
      <dgm:spPr/>
      <dgm:t>
        <a:bodyPr/>
        <a:lstStyle/>
        <a:p>
          <a:endParaRPr lang="en-US"/>
        </a:p>
      </dgm:t>
    </dgm:pt>
    <dgm:pt modelId="{2E1AB707-84A4-427B-AFB1-4276D2392F51}" type="sibTrans" cxnId="{D534AC57-317A-4840-8CAC-4549D2B174FC}">
      <dgm:prSet/>
      <dgm:spPr/>
      <dgm:t>
        <a:bodyPr/>
        <a:lstStyle/>
        <a:p>
          <a:endParaRPr lang="en-US"/>
        </a:p>
      </dgm:t>
    </dgm:pt>
    <dgm:pt modelId="{E2BDD0FC-DEB1-44D9-A140-57B84581CD3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Leave or lose retiree or union coverage</a:t>
          </a:r>
        </a:p>
      </dgm:t>
    </dgm:pt>
    <dgm:pt modelId="{B6EAB359-5F19-4A1C-A53F-665DEC4A067A}" type="parTrans" cxnId="{2FE7674A-B452-459B-8925-6CC1FD6FB4E1}">
      <dgm:prSet/>
      <dgm:spPr/>
      <dgm:t>
        <a:bodyPr/>
        <a:lstStyle/>
        <a:p>
          <a:endParaRPr lang="en-US"/>
        </a:p>
      </dgm:t>
    </dgm:pt>
    <dgm:pt modelId="{9A987EC6-B48C-4161-B9A8-0B7904480B3E}" type="sibTrans" cxnId="{2FE7674A-B452-459B-8925-6CC1FD6FB4E1}">
      <dgm:prSet/>
      <dgm:spPr/>
      <dgm:t>
        <a:bodyPr/>
        <a:lstStyle/>
        <a:p>
          <a:endParaRPr lang="en-US"/>
        </a:p>
      </dgm:t>
    </dgm:pt>
    <dgm:pt modelId="{7ACC739D-8395-4DA2-BEA4-32362A1B9198}">
      <dgm:prSet/>
      <dgm:spPr/>
      <dgm:t>
        <a:bodyPr/>
        <a:lstStyle/>
        <a:p>
          <a:r>
            <a:rPr lang="en-US"/>
            <a:t>Lose</a:t>
          </a:r>
        </a:p>
      </dgm:t>
    </dgm:pt>
    <dgm:pt modelId="{266E5E71-0A36-494B-94F6-A1FA457AF940}" type="parTrans" cxnId="{4061A3E4-7880-40D9-BB7A-E65DB3416FFC}">
      <dgm:prSet/>
      <dgm:spPr/>
      <dgm:t>
        <a:bodyPr/>
        <a:lstStyle/>
        <a:p>
          <a:endParaRPr lang="en-US"/>
        </a:p>
      </dgm:t>
    </dgm:pt>
    <dgm:pt modelId="{4147B329-935D-4B51-A653-5543443FAA98}" type="sibTrans" cxnId="{4061A3E4-7880-40D9-BB7A-E65DB3416FFC}">
      <dgm:prSet/>
      <dgm:spPr/>
      <dgm:t>
        <a:bodyPr/>
        <a:lstStyle/>
        <a:p>
          <a:endParaRPr lang="en-US"/>
        </a:p>
      </dgm:t>
    </dgm:pt>
    <dgm:pt modelId="{2C7AD43A-2212-49BE-80E4-9D911C5E5B58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Lose credible drug coverage</a:t>
          </a:r>
        </a:p>
      </dgm:t>
    </dgm:pt>
    <dgm:pt modelId="{838371E5-6024-4CA7-8E79-B02BE28D4821}" type="parTrans" cxnId="{5D414B59-484E-46BE-B111-0742125537DE}">
      <dgm:prSet/>
      <dgm:spPr/>
      <dgm:t>
        <a:bodyPr/>
        <a:lstStyle/>
        <a:p>
          <a:endParaRPr lang="en-US"/>
        </a:p>
      </dgm:t>
    </dgm:pt>
    <dgm:pt modelId="{17744B7F-AE77-47D5-8231-741D0412354C}" type="sibTrans" cxnId="{5D414B59-484E-46BE-B111-0742125537DE}">
      <dgm:prSet/>
      <dgm:spPr/>
      <dgm:t>
        <a:bodyPr/>
        <a:lstStyle/>
        <a:p>
          <a:endParaRPr lang="en-US"/>
        </a:p>
      </dgm:t>
    </dgm:pt>
    <dgm:pt modelId="{AF0C8710-9DF0-4849-BC9D-C9116F8EEE80}">
      <dgm:prSet/>
      <dgm:spPr/>
      <dgm:t>
        <a:bodyPr/>
        <a:lstStyle/>
        <a:p>
          <a:r>
            <a:rPr lang="en-US"/>
            <a:t>Move</a:t>
          </a:r>
        </a:p>
      </dgm:t>
    </dgm:pt>
    <dgm:pt modelId="{1A69BA38-84F5-410D-9E16-E253FB2AF3EB}" type="parTrans" cxnId="{3D5942B4-0417-45A4-A19E-01A319E83637}">
      <dgm:prSet/>
      <dgm:spPr/>
      <dgm:t>
        <a:bodyPr/>
        <a:lstStyle/>
        <a:p>
          <a:endParaRPr lang="en-US"/>
        </a:p>
      </dgm:t>
    </dgm:pt>
    <dgm:pt modelId="{294DA558-BED9-4A21-B73D-B2EF5BA57258}" type="sibTrans" cxnId="{3D5942B4-0417-45A4-A19E-01A319E83637}">
      <dgm:prSet/>
      <dgm:spPr/>
      <dgm:t>
        <a:bodyPr/>
        <a:lstStyle/>
        <a:p>
          <a:endParaRPr lang="en-US"/>
        </a:p>
      </dgm:t>
    </dgm:pt>
    <dgm:pt modelId="{743B39A8-ED94-47F9-883A-1580139F8695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Move into or out of an institution, such as a nursing home</a:t>
          </a:r>
        </a:p>
      </dgm:t>
    </dgm:pt>
    <dgm:pt modelId="{F1C24B97-FCC5-4186-8F59-DB686D6C4151}" type="parTrans" cxnId="{F4806422-3A44-4B12-A4BA-550CA0B79439}">
      <dgm:prSet/>
      <dgm:spPr/>
      <dgm:t>
        <a:bodyPr/>
        <a:lstStyle/>
        <a:p>
          <a:endParaRPr lang="en-US"/>
        </a:p>
      </dgm:t>
    </dgm:pt>
    <dgm:pt modelId="{DCE12DCB-2230-4555-968B-FB55EA4956CF}" type="sibTrans" cxnId="{F4806422-3A44-4B12-A4BA-550CA0B79439}">
      <dgm:prSet/>
      <dgm:spPr/>
      <dgm:t>
        <a:bodyPr/>
        <a:lstStyle/>
        <a:p>
          <a:endParaRPr lang="en-US"/>
        </a:p>
      </dgm:t>
    </dgm:pt>
    <dgm:pt modelId="{B69AF794-B376-4337-8EBF-D9FC752E4128}">
      <dgm:prSet/>
      <dgm:spPr/>
      <dgm:t>
        <a:bodyPr/>
        <a:lstStyle/>
        <a:p>
          <a:r>
            <a:rPr lang="en-US" dirty="0"/>
            <a:t>Get or Lose</a:t>
          </a:r>
        </a:p>
      </dgm:t>
    </dgm:pt>
    <dgm:pt modelId="{16395835-AA58-4061-B223-ECD4A1129D66}" type="parTrans" cxnId="{0C15FEA5-EBC4-4305-B52F-9FBD9B27E89B}">
      <dgm:prSet/>
      <dgm:spPr/>
      <dgm:t>
        <a:bodyPr/>
        <a:lstStyle/>
        <a:p>
          <a:endParaRPr lang="en-US"/>
        </a:p>
      </dgm:t>
    </dgm:pt>
    <dgm:pt modelId="{9578B598-6942-4A44-B96C-633EFCC626D3}" type="sibTrans" cxnId="{0C15FEA5-EBC4-4305-B52F-9FBD9B27E89B}">
      <dgm:prSet/>
      <dgm:spPr/>
      <dgm:t>
        <a:bodyPr/>
        <a:lstStyle/>
        <a:p>
          <a:endParaRPr lang="en-US"/>
        </a:p>
      </dgm:t>
    </dgm:pt>
    <dgm:pt modelId="{45B5E150-84E5-45C2-B4F3-E04DCD931A73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Get or lose financial help with Medicare</a:t>
          </a:r>
        </a:p>
      </dgm:t>
    </dgm:pt>
    <dgm:pt modelId="{755B5756-CE9D-466C-A548-2AF3888F060F}" type="parTrans" cxnId="{2EC87A2F-C482-40BE-B840-B5B940EE0D3B}">
      <dgm:prSet/>
      <dgm:spPr/>
      <dgm:t>
        <a:bodyPr/>
        <a:lstStyle/>
        <a:p>
          <a:endParaRPr lang="en-US"/>
        </a:p>
      </dgm:t>
    </dgm:pt>
    <dgm:pt modelId="{AB56E93B-9344-4A1C-AF1C-DC47B3E5AD6C}" type="sibTrans" cxnId="{2EC87A2F-C482-40BE-B840-B5B940EE0D3B}">
      <dgm:prSet/>
      <dgm:spPr/>
      <dgm:t>
        <a:bodyPr/>
        <a:lstStyle/>
        <a:p>
          <a:endParaRPr lang="en-US"/>
        </a:p>
      </dgm:t>
    </dgm:pt>
    <dgm:pt modelId="{EC3FE6B0-944E-4419-A372-F087E069AF7E}" type="pres">
      <dgm:prSet presAssocID="{78F2CC9B-CC67-455B-9888-A33071F12E0E}" presName="Name0" presStyleCnt="0">
        <dgm:presLayoutVars>
          <dgm:dir/>
          <dgm:animLvl val="lvl"/>
          <dgm:resizeHandles val="exact"/>
        </dgm:presLayoutVars>
      </dgm:prSet>
      <dgm:spPr/>
    </dgm:pt>
    <dgm:pt modelId="{09C588C2-8871-4F0C-B615-15139C339EA8}" type="pres">
      <dgm:prSet presAssocID="{75D61ECB-74E8-4282-AD7A-7719CCF187AF}" presName="composite" presStyleCnt="0"/>
      <dgm:spPr/>
    </dgm:pt>
    <dgm:pt modelId="{D053B927-056E-45FC-9891-0844BA526530}" type="pres">
      <dgm:prSet presAssocID="{75D61ECB-74E8-4282-AD7A-7719CCF187AF}" presName="parTx" presStyleLbl="alignNode1" presStyleIdx="0" presStyleCnt="6">
        <dgm:presLayoutVars>
          <dgm:chMax val="0"/>
          <dgm:chPref val="0"/>
        </dgm:presLayoutVars>
      </dgm:prSet>
      <dgm:spPr/>
    </dgm:pt>
    <dgm:pt modelId="{658A3DE9-2E5A-40BA-96C7-CA639E4F767B}" type="pres">
      <dgm:prSet presAssocID="{75D61ECB-74E8-4282-AD7A-7719CCF187AF}" presName="desTx" presStyleLbl="alignAccFollowNode1" presStyleIdx="0" presStyleCnt="6">
        <dgm:presLayoutVars/>
      </dgm:prSet>
      <dgm:spPr/>
    </dgm:pt>
    <dgm:pt modelId="{5012C1FD-F531-4FB2-814D-1208F4D00692}" type="pres">
      <dgm:prSet presAssocID="{5FA87521-B98D-4D6D-84E7-BB37A7D6AD0C}" presName="space" presStyleCnt="0"/>
      <dgm:spPr/>
    </dgm:pt>
    <dgm:pt modelId="{0C2D21A5-6466-4CDE-B5AA-DE1D7A9E70C7}" type="pres">
      <dgm:prSet presAssocID="{61BA1159-318E-45A5-B196-89436329C21F}" presName="composite" presStyleCnt="0"/>
      <dgm:spPr/>
    </dgm:pt>
    <dgm:pt modelId="{8DCC0E6E-DB7B-408D-A63C-F4D39F818013}" type="pres">
      <dgm:prSet presAssocID="{61BA1159-318E-45A5-B196-89436329C21F}" presName="parTx" presStyleLbl="alignNode1" presStyleIdx="1" presStyleCnt="6">
        <dgm:presLayoutVars>
          <dgm:chMax val="0"/>
          <dgm:chPref val="0"/>
        </dgm:presLayoutVars>
      </dgm:prSet>
      <dgm:spPr/>
    </dgm:pt>
    <dgm:pt modelId="{0D1B9F6C-72C8-4BE9-9AD4-8834FB6B6C07}" type="pres">
      <dgm:prSet presAssocID="{61BA1159-318E-45A5-B196-89436329C21F}" presName="desTx" presStyleLbl="alignAccFollowNode1" presStyleIdx="1" presStyleCnt="6">
        <dgm:presLayoutVars/>
      </dgm:prSet>
      <dgm:spPr/>
    </dgm:pt>
    <dgm:pt modelId="{207F1722-5ABF-4E6E-85A1-DCAC6636ED7A}" type="pres">
      <dgm:prSet presAssocID="{2845EA92-FF04-4715-846D-40513E897F30}" presName="space" presStyleCnt="0"/>
      <dgm:spPr/>
    </dgm:pt>
    <dgm:pt modelId="{19294B03-726E-4C05-AFEE-BFBB19D59291}" type="pres">
      <dgm:prSet presAssocID="{FC52CE39-2E33-4F6C-8508-1AB3A76F9425}" presName="composite" presStyleCnt="0"/>
      <dgm:spPr/>
    </dgm:pt>
    <dgm:pt modelId="{AAE0E929-FF39-40D9-BE3D-3F1897B1FF85}" type="pres">
      <dgm:prSet presAssocID="{FC52CE39-2E33-4F6C-8508-1AB3A76F9425}" presName="parTx" presStyleLbl="alignNode1" presStyleIdx="2" presStyleCnt="6">
        <dgm:presLayoutVars>
          <dgm:chMax val="0"/>
          <dgm:chPref val="0"/>
        </dgm:presLayoutVars>
      </dgm:prSet>
      <dgm:spPr/>
    </dgm:pt>
    <dgm:pt modelId="{A2F536B4-B8FF-447A-A7FE-9E5561620FCB}" type="pres">
      <dgm:prSet presAssocID="{FC52CE39-2E33-4F6C-8508-1AB3A76F9425}" presName="desTx" presStyleLbl="alignAccFollowNode1" presStyleIdx="2" presStyleCnt="6">
        <dgm:presLayoutVars/>
      </dgm:prSet>
      <dgm:spPr/>
    </dgm:pt>
    <dgm:pt modelId="{FE6B233D-2679-414B-B175-FBEAA85465A0}" type="pres">
      <dgm:prSet presAssocID="{2E1AB707-84A4-427B-AFB1-4276D2392F51}" presName="space" presStyleCnt="0"/>
      <dgm:spPr/>
    </dgm:pt>
    <dgm:pt modelId="{E7912B02-83B7-4FD6-A72C-1A44B65597BE}" type="pres">
      <dgm:prSet presAssocID="{7ACC739D-8395-4DA2-BEA4-32362A1B9198}" presName="composite" presStyleCnt="0"/>
      <dgm:spPr/>
    </dgm:pt>
    <dgm:pt modelId="{C97DAD29-3FE4-4794-9550-AA44F0961BE5}" type="pres">
      <dgm:prSet presAssocID="{7ACC739D-8395-4DA2-BEA4-32362A1B9198}" presName="parTx" presStyleLbl="alignNode1" presStyleIdx="3" presStyleCnt="6">
        <dgm:presLayoutVars>
          <dgm:chMax val="0"/>
          <dgm:chPref val="0"/>
        </dgm:presLayoutVars>
      </dgm:prSet>
      <dgm:spPr/>
    </dgm:pt>
    <dgm:pt modelId="{CA22D8B8-AC06-4063-B77F-227575D921DD}" type="pres">
      <dgm:prSet presAssocID="{7ACC739D-8395-4DA2-BEA4-32362A1B9198}" presName="desTx" presStyleLbl="alignAccFollowNode1" presStyleIdx="3" presStyleCnt="6">
        <dgm:presLayoutVars/>
      </dgm:prSet>
      <dgm:spPr/>
    </dgm:pt>
    <dgm:pt modelId="{2CF2E04E-E9D5-4C3B-9011-ACB2E32F64CF}" type="pres">
      <dgm:prSet presAssocID="{4147B329-935D-4B51-A653-5543443FAA98}" presName="space" presStyleCnt="0"/>
      <dgm:spPr/>
    </dgm:pt>
    <dgm:pt modelId="{A9371EDD-DA2C-4672-A4BE-6A6002A7C7B0}" type="pres">
      <dgm:prSet presAssocID="{AF0C8710-9DF0-4849-BC9D-C9116F8EEE80}" presName="composite" presStyleCnt="0"/>
      <dgm:spPr/>
    </dgm:pt>
    <dgm:pt modelId="{4022D8CC-2E9C-45F3-8FF4-918E25E3A33A}" type="pres">
      <dgm:prSet presAssocID="{AF0C8710-9DF0-4849-BC9D-C9116F8EEE80}" presName="parTx" presStyleLbl="alignNode1" presStyleIdx="4" presStyleCnt="6">
        <dgm:presLayoutVars>
          <dgm:chMax val="0"/>
          <dgm:chPref val="0"/>
        </dgm:presLayoutVars>
      </dgm:prSet>
      <dgm:spPr/>
    </dgm:pt>
    <dgm:pt modelId="{1A0FC225-4861-4270-98CC-578DD9CAA394}" type="pres">
      <dgm:prSet presAssocID="{AF0C8710-9DF0-4849-BC9D-C9116F8EEE80}" presName="desTx" presStyleLbl="alignAccFollowNode1" presStyleIdx="4" presStyleCnt="6">
        <dgm:presLayoutVars/>
      </dgm:prSet>
      <dgm:spPr/>
    </dgm:pt>
    <dgm:pt modelId="{E21E2A10-3791-4E11-BFF1-F31581E60E29}" type="pres">
      <dgm:prSet presAssocID="{294DA558-BED9-4A21-B73D-B2EF5BA57258}" presName="space" presStyleCnt="0"/>
      <dgm:spPr/>
    </dgm:pt>
    <dgm:pt modelId="{68BA14DB-F878-48FD-ACDD-3788E7764370}" type="pres">
      <dgm:prSet presAssocID="{B69AF794-B376-4337-8EBF-D9FC752E4128}" presName="composite" presStyleCnt="0"/>
      <dgm:spPr/>
    </dgm:pt>
    <dgm:pt modelId="{22B61E6B-B866-44FF-94C4-6FCD4645F30A}" type="pres">
      <dgm:prSet presAssocID="{B69AF794-B376-4337-8EBF-D9FC752E4128}" presName="parTx" presStyleLbl="alignNode1" presStyleIdx="5" presStyleCnt="6">
        <dgm:presLayoutVars>
          <dgm:chMax val="0"/>
          <dgm:chPref val="0"/>
        </dgm:presLayoutVars>
      </dgm:prSet>
      <dgm:spPr/>
    </dgm:pt>
    <dgm:pt modelId="{5955AE9A-4562-4C70-99F2-A8E4B8381AE9}" type="pres">
      <dgm:prSet presAssocID="{B69AF794-B376-4337-8EBF-D9FC752E4128}" presName="desTx" presStyleLbl="alignAccFollowNode1" presStyleIdx="5" presStyleCnt="6">
        <dgm:presLayoutVars/>
      </dgm:prSet>
      <dgm:spPr/>
    </dgm:pt>
  </dgm:ptLst>
  <dgm:cxnLst>
    <dgm:cxn modelId="{CFE8DB01-B035-43BB-BD9D-C10FBB1EB32D}" srcId="{61BA1159-318E-45A5-B196-89436329C21F}" destId="{7460D96C-371C-45F3-96A1-BE3E553D4C62}" srcOrd="0" destOrd="0" parTransId="{0661930F-E5C4-43B9-B9B6-F371C51820CE}" sibTransId="{15E650BB-4FD5-4615-962A-C71AD9E3887A}"/>
    <dgm:cxn modelId="{BDFA981D-78EF-49E5-8BF5-DA5040878377}" type="presOf" srcId="{7ACC739D-8395-4DA2-BEA4-32362A1B9198}" destId="{C97DAD29-3FE4-4794-9550-AA44F0961BE5}" srcOrd="0" destOrd="0" presId="urn:microsoft.com/office/officeart/2016/7/layout/ChevronBlockProcess"/>
    <dgm:cxn modelId="{F4806422-3A44-4B12-A4BA-550CA0B79439}" srcId="{AF0C8710-9DF0-4849-BC9D-C9116F8EEE80}" destId="{743B39A8-ED94-47F9-883A-1580139F8695}" srcOrd="0" destOrd="0" parTransId="{F1C24B97-FCC5-4186-8F59-DB686D6C4151}" sibTransId="{DCE12DCB-2230-4555-968B-FB55EA4956CF}"/>
    <dgm:cxn modelId="{2EC87A2F-C482-40BE-B840-B5B940EE0D3B}" srcId="{B69AF794-B376-4337-8EBF-D9FC752E4128}" destId="{45B5E150-84E5-45C2-B4F3-E04DCD931A73}" srcOrd="0" destOrd="0" parTransId="{755B5756-CE9D-466C-A548-2AF3888F060F}" sibTransId="{AB56E93B-9344-4A1C-AF1C-DC47B3E5AD6C}"/>
    <dgm:cxn modelId="{15758D3C-8D58-4B64-BF3F-C8C542C8C53B}" srcId="{78F2CC9B-CC67-455B-9888-A33071F12E0E}" destId="{75D61ECB-74E8-4282-AD7A-7719CCF187AF}" srcOrd="0" destOrd="0" parTransId="{9647DD81-3FCF-4CBE-A919-4198BEFC6C7B}" sibTransId="{5FA87521-B98D-4D6D-84E7-BB37A7D6AD0C}"/>
    <dgm:cxn modelId="{2FE7674A-B452-459B-8925-6CC1FD6FB4E1}" srcId="{FC52CE39-2E33-4F6C-8508-1AB3A76F9425}" destId="{E2BDD0FC-DEB1-44D9-A140-57B84581CD33}" srcOrd="0" destOrd="0" parTransId="{B6EAB359-5F19-4A1C-A53F-665DEC4A067A}" sibTransId="{9A987EC6-B48C-4161-B9A8-0B7904480B3E}"/>
    <dgm:cxn modelId="{E859054B-334B-4F01-85B7-9D061557AC39}" type="presOf" srcId="{B69AF794-B376-4337-8EBF-D9FC752E4128}" destId="{22B61E6B-B866-44FF-94C4-6FCD4645F30A}" srcOrd="0" destOrd="0" presId="urn:microsoft.com/office/officeart/2016/7/layout/ChevronBlockProcess"/>
    <dgm:cxn modelId="{EA3CBD4C-F771-4EFE-8635-CBF412F69F68}" srcId="{75D61ECB-74E8-4282-AD7A-7719CCF187AF}" destId="{44D37B49-4092-4453-85B1-13D0AB5A7544}" srcOrd="0" destOrd="0" parTransId="{FF9E0CBD-0C32-4B71-8371-C74F37876476}" sibTransId="{DA7F7D60-E3EC-4755-851A-E4DBFC2DBD77}"/>
    <dgm:cxn modelId="{B460CC52-2956-45FD-AF60-EC847FEFA04B}" type="presOf" srcId="{2C7AD43A-2212-49BE-80E4-9D911C5E5B58}" destId="{CA22D8B8-AC06-4063-B77F-227575D921DD}" srcOrd="0" destOrd="0" presId="urn:microsoft.com/office/officeart/2016/7/layout/ChevronBlockProcess"/>
    <dgm:cxn modelId="{09C26F55-BA4F-4F28-A7F1-DAFB85EFA742}" type="presOf" srcId="{75D61ECB-74E8-4282-AD7A-7719CCF187AF}" destId="{D053B927-056E-45FC-9891-0844BA526530}" srcOrd="0" destOrd="0" presId="urn:microsoft.com/office/officeart/2016/7/layout/ChevronBlockProcess"/>
    <dgm:cxn modelId="{D534AC57-317A-4840-8CAC-4549D2B174FC}" srcId="{78F2CC9B-CC67-455B-9888-A33071F12E0E}" destId="{FC52CE39-2E33-4F6C-8508-1AB3A76F9425}" srcOrd="2" destOrd="0" parTransId="{FF72C1A1-24B4-4B24-9469-CCBDBEA2A437}" sibTransId="{2E1AB707-84A4-427B-AFB1-4276D2392F51}"/>
    <dgm:cxn modelId="{CFA23679-0B77-4012-A795-3DE56D3331FD}" type="presOf" srcId="{AF0C8710-9DF0-4849-BC9D-C9116F8EEE80}" destId="{4022D8CC-2E9C-45F3-8FF4-918E25E3A33A}" srcOrd="0" destOrd="0" presId="urn:microsoft.com/office/officeart/2016/7/layout/ChevronBlockProcess"/>
    <dgm:cxn modelId="{5D414B59-484E-46BE-B111-0742125537DE}" srcId="{7ACC739D-8395-4DA2-BEA4-32362A1B9198}" destId="{2C7AD43A-2212-49BE-80E4-9D911C5E5B58}" srcOrd="0" destOrd="0" parTransId="{838371E5-6024-4CA7-8E79-B02BE28D4821}" sibTransId="{17744B7F-AE77-47D5-8231-741D0412354C}"/>
    <dgm:cxn modelId="{5496A98C-8438-4824-8C63-208E2E7AE154}" srcId="{78F2CC9B-CC67-455B-9888-A33071F12E0E}" destId="{61BA1159-318E-45A5-B196-89436329C21F}" srcOrd="1" destOrd="0" parTransId="{FD03938F-064F-4B93-A0FC-99AD6D6EB1D5}" sibTransId="{2845EA92-FF04-4715-846D-40513E897F30}"/>
    <dgm:cxn modelId="{8FCAB08D-02BA-468B-B1A2-661BE1F18B0C}" type="presOf" srcId="{44D37B49-4092-4453-85B1-13D0AB5A7544}" destId="{658A3DE9-2E5A-40BA-96C7-CA639E4F767B}" srcOrd="0" destOrd="0" presId="urn:microsoft.com/office/officeart/2016/7/layout/ChevronBlockProcess"/>
    <dgm:cxn modelId="{0C15FEA5-EBC4-4305-B52F-9FBD9B27E89B}" srcId="{78F2CC9B-CC67-455B-9888-A33071F12E0E}" destId="{B69AF794-B376-4337-8EBF-D9FC752E4128}" srcOrd="5" destOrd="0" parTransId="{16395835-AA58-4061-B223-ECD4A1129D66}" sibTransId="{9578B598-6942-4A44-B96C-633EFCC626D3}"/>
    <dgm:cxn modelId="{3D5942B4-0417-45A4-A19E-01A319E83637}" srcId="{78F2CC9B-CC67-455B-9888-A33071F12E0E}" destId="{AF0C8710-9DF0-4849-BC9D-C9116F8EEE80}" srcOrd="4" destOrd="0" parTransId="{1A69BA38-84F5-410D-9E16-E253FB2AF3EB}" sibTransId="{294DA558-BED9-4A21-B73D-B2EF5BA57258}"/>
    <dgm:cxn modelId="{7CBA50BB-0BD3-440F-ACFD-1E34C6824B0A}" type="presOf" srcId="{E2BDD0FC-DEB1-44D9-A140-57B84581CD33}" destId="{A2F536B4-B8FF-447A-A7FE-9E5561620FCB}" srcOrd="0" destOrd="0" presId="urn:microsoft.com/office/officeart/2016/7/layout/ChevronBlockProcess"/>
    <dgm:cxn modelId="{5959CEC3-B239-4047-8153-616D3BA7E99F}" type="presOf" srcId="{78F2CC9B-CC67-455B-9888-A33071F12E0E}" destId="{EC3FE6B0-944E-4419-A372-F087E069AF7E}" srcOrd="0" destOrd="0" presId="urn:microsoft.com/office/officeart/2016/7/layout/ChevronBlockProcess"/>
    <dgm:cxn modelId="{98B4F1C4-9D9A-4360-A113-4E5F16EF7384}" type="presOf" srcId="{743B39A8-ED94-47F9-883A-1580139F8695}" destId="{1A0FC225-4861-4270-98CC-578DD9CAA394}" srcOrd="0" destOrd="0" presId="urn:microsoft.com/office/officeart/2016/7/layout/ChevronBlockProcess"/>
    <dgm:cxn modelId="{E0ABFBC9-B8B2-4E03-9441-324C9A2E83A8}" type="presOf" srcId="{45B5E150-84E5-45C2-B4F3-E04DCD931A73}" destId="{5955AE9A-4562-4C70-99F2-A8E4B8381AE9}" srcOrd="0" destOrd="0" presId="urn:microsoft.com/office/officeart/2016/7/layout/ChevronBlockProcess"/>
    <dgm:cxn modelId="{7E09CCD2-73E9-4059-9780-08DFBB795611}" type="presOf" srcId="{7460D96C-371C-45F3-96A1-BE3E553D4C62}" destId="{0D1B9F6C-72C8-4BE9-9AD4-8834FB6B6C07}" srcOrd="0" destOrd="0" presId="urn:microsoft.com/office/officeart/2016/7/layout/ChevronBlockProcess"/>
    <dgm:cxn modelId="{6B83BBDB-B815-456D-BB07-97C7068AA20B}" type="presOf" srcId="{FC52CE39-2E33-4F6C-8508-1AB3A76F9425}" destId="{AAE0E929-FF39-40D9-BE3D-3F1897B1FF85}" srcOrd="0" destOrd="0" presId="urn:microsoft.com/office/officeart/2016/7/layout/ChevronBlockProcess"/>
    <dgm:cxn modelId="{4061A3E4-7880-40D9-BB7A-E65DB3416FFC}" srcId="{78F2CC9B-CC67-455B-9888-A33071F12E0E}" destId="{7ACC739D-8395-4DA2-BEA4-32362A1B9198}" srcOrd="3" destOrd="0" parTransId="{266E5E71-0A36-494B-94F6-A1FA457AF940}" sibTransId="{4147B329-935D-4B51-A653-5543443FAA98}"/>
    <dgm:cxn modelId="{F87B76F1-3894-4FFD-A745-3CAF8A524743}" type="presOf" srcId="{61BA1159-318E-45A5-B196-89436329C21F}" destId="{8DCC0E6E-DB7B-408D-A63C-F4D39F818013}" srcOrd="0" destOrd="0" presId="urn:microsoft.com/office/officeart/2016/7/layout/ChevronBlockProcess"/>
    <dgm:cxn modelId="{C9FAAC77-FC44-4955-B202-953985FDD716}" type="presParOf" srcId="{EC3FE6B0-944E-4419-A372-F087E069AF7E}" destId="{09C588C2-8871-4F0C-B615-15139C339EA8}" srcOrd="0" destOrd="0" presId="urn:microsoft.com/office/officeart/2016/7/layout/ChevronBlockProcess"/>
    <dgm:cxn modelId="{064EFBDE-3807-4F9C-953F-80702183DCCF}" type="presParOf" srcId="{09C588C2-8871-4F0C-B615-15139C339EA8}" destId="{D053B927-056E-45FC-9891-0844BA526530}" srcOrd="0" destOrd="0" presId="urn:microsoft.com/office/officeart/2016/7/layout/ChevronBlockProcess"/>
    <dgm:cxn modelId="{78229998-2729-4679-8292-5FDAEF7326EE}" type="presParOf" srcId="{09C588C2-8871-4F0C-B615-15139C339EA8}" destId="{658A3DE9-2E5A-40BA-96C7-CA639E4F767B}" srcOrd="1" destOrd="0" presId="urn:microsoft.com/office/officeart/2016/7/layout/ChevronBlockProcess"/>
    <dgm:cxn modelId="{3CC20347-A207-4417-83B3-E70E5BA23FB4}" type="presParOf" srcId="{EC3FE6B0-944E-4419-A372-F087E069AF7E}" destId="{5012C1FD-F531-4FB2-814D-1208F4D00692}" srcOrd="1" destOrd="0" presId="urn:microsoft.com/office/officeart/2016/7/layout/ChevronBlockProcess"/>
    <dgm:cxn modelId="{64B4B514-56C1-4CA7-A744-8C858FE8FC21}" type="presParOf" srcId="{EC3FE6B0-944E-4419-A372-F087E069AF7E}" destId="{0C2D21A5-6466-4CDE-B5AA-DE1D7A9E70C7}" srcOrd="2" destOrd="0" presId="urn:microsoft.com/office/officeart/2016/7/layout/ChevronBlockProcess"/>
    <dgm:cxn modelId="{E84ECF6D-D40B-4458-B3AE-9C65152D9FBF}" type="presParOf" srcId="{0C2D21A5-6466-4CDE-B5AA-DE1D7A9E70C7}" destId="{8DCC0E6E-DB7B-408D-A63C-F4D39F818013}" srcOrd="0" destOrd="0" presId="urn:microsoft.com/office/officeart/2016/7/layout/ChevronBlockProcess"/>
    <dgm:cxn modelId="{9CD5C7A6-4CA5-4CC1-921F-28C6348CF3F8}" type="presParOf" srcId="{0C2D21A5-6466-4CDE-B5AA-DE1D7A9E70C7}" destId="{0D1B9F6C-72C8-4BE9-9AD4-8834FB6B6C07}" srcOrd="1" destOrd="0" presId="urn:microsoft.com/office/officeart/2016/7/layout/ChevronBlockProcess"/>
    <dgm:cxn modelId="{44AD23D2-4E6E-4768-B21F-4E4DECC7361A}" type="presParOf" srcId="{EC3FE6B0-944E-4419-A372-F087E069AF7E}" destId="{207F1722-5ABF-4E6E-85A1-DCAC6636ED7A}" srcOrd="3" destOrd="0" presId="urn:microsoft.com/office/officeart/2016/7/layout/ChevronBlockProcess"/>
    <dgm:cxn modelId="{F424427A-2B57-4C60-B681-96EE238E82BE}" type="presParOf" srcId="{EC3FE6B0-944E-4419-A372-F087E069AF7E}" destId="{19294B03-726E-4C05-AFEE-BFBB19D59291}" srcOrd="4" destOrd="0" presId="urn:microsoft.com/office/officeart/2016/7/layout/ChevronBlockProcess"/>
    <dgm:cxn modelId="{2C91E1F9-D8FA-457A-B0D0-66F5DA91F518}" type="presParOf" srcId="{19294B03-726E-4C05-AFEE-BFBB19D59291}" destId="{AAE0E929-FF39-40D9-BE3D-3F1897B1FF85}" srcOrd="0" destOrd="0" presId="urn:microsoft.com/office/officeart/2016/7/layout/ChevronBlockProcess"/>
    <dgm:cxn modelId="{90460A72-0B0A-4A29-8C6C-73D435900488}" type="presParOf" srcId="{19294B03-726E-4C05-AFEE-BFBB19D59291}" destId="{A2F536B4-B8FF-447A-A7FE-9E5561620FCB}" srcOrd="1" destOrd="0" presId="urn:microsoft.com/office/officeart/2016/7/layout/ChevronBlockProcess"/>
    <dgm:cxn modelId="{D8DC8C8B-547C-4551-B8D8-BABC2D40F75F}" type="presParOf" srcId="{EC3FE6B0-944E-4419-A372-F087E069AF7E}" destId="{FE6B233D-2679-414B-B175-FBEAA85465A0}" srcOrd="5" destOrd="0" presId="urn:microsoft.com/office/officeart/2016/7/layout/ChevronBlockProcess"/>
    <dgm:cxn modelId="{268D9FBA-21A4-4171-9BD4-1512D85B709B}" type="presParOf" srcId="{EC3FE6B0-944E-4419-A372-F087E069AF7E}" destId="{E7912B02-83B7-4FD6-A72C-1A44B65597BE}" srcOrd="6" destOrd="0" presId="urn:microsoft.com/office/officeart/2016/7/layout/ChevronBlockProcess"/>
    <dgm:cxn modelId="{D55C1884-377F-463E-9C54-7E62586D1613}" type="presParOf" srcId="{E7912B02-83B7-4FD6-A72C-1A44B65597BE}" destId="{C97DAD29-3FE4-4794-9550-AA44F0961BE5}" srcOrd="0" destOrd="0" presId="urn:microsoft.com/office/officeart/2016/7/layout/ChevronBlockProcess"/>
    <dgm:cxn modelId="{0F5657D2-0398-49C2-9E3A-7C9F0A24F78C}" type="presParOf" srcId="{E7912B02-83B7-4FD6-A72C-1A44B65597BE}" destId="{CA22D8B8-AC06-4063-B77F-227575D921DD}" srcOrd="1" destOrd="0" presId="urn:microsoft.com/office/officeart/2016/7/layout/ChevronBlockProcess"/>
    <dgm:cxn modelId="{1826953D-3057-4E48-9904-80363524278F}" type="presParOf" srcId="{EC3FE6B0-944E-4419-A372-F087E069AF7E}" destId="{2CF2E04E-E9D5-4C3B-9011-ACB2E32F64CF}" srcOrd="7" destOrd="0" presId="urn:microsoft.com/office/officeart/2016/7/layout/ChevronBlockProcess"/>
    <dgm:cxn modelId="{336B989C-EEB6-47CC-BAC9-5F7B73013464}" type="presParOf" srcId="{EC3FE6B0-944E-4419-A372-F087E069AF7E}" destId="{A9371EDD-DA2C-4672-A4BE-6A6002A7C7B0}" srcOrd="8" destOrd="0" presId="urn:microsoft.com/office/officeart/2016/7/layout/ChevronBlockProcess"/>
    <dgm:cxn modelId="{26F888F4-3C45-4CFF-8F08-DA7D6A0FFE87}" type="presParOf" srcId="{A9371EDD-DA2C-4672-A4BE-6A6002A7C7B0}" destId="{4022D8CC-2E9C-45F3-8FF4-918E25E3A33A}" srcOrd="0" destOrd="0" presId="urn:microsoft.com/office/officeart/2016/7/layout/ChevronBlockProcess"/>
    <dgm:cxn modelId="{92B5CCCD-FB21-4462-8A74-EE24DA34CA05}" type="presParOf" srcId="{A9371EDD-DA2C-4672-A4BE-6A6002A7C7B0}" destId="{1A0FC225-4861-4270-98CC-578DD9CAA394}" srcOrd="1" destOrd="0" presId="urn:microsoft.com/office/officeart/2016/7/layout/ChevronBlockProcess"/>
    <dgm:cxn modelId="{FE14B2D0-200F-4AC3-B585-0088E9746CF3}" type="presParOf" srcId="{EC3FE6B0-944E-4419-A372-F087E069AF7E}" destId="{E21E2A10-3791-4E11-BFF1-F31581E60E29}" srcOrd="9" destOrd="0" presId="urn:microsoft.com/office/officeart/2016/7/layout/ChevronBlockProcess"/>
    <dgm:cxn modelId="{59D807DB-4DA0-4D7F-955A-6E03D7D2C08C}" type="presParOf" srcId="{EC3FE6B0-944E-4419-A372-F087E069AF7E}" destId="{68BA14DB-F878-48FD-ACDD-3788E7764370}" srcOrd="10" destOrd="0" presId="urn:microsoft.com/office/officeart/2016/7/layout/ChevronBlockProcess"/>
    <dgm:cxn modelId="{7B0CB282-C956-42BD-82EB-2D32B9755784}" type="presParOf" srcId="{68BA14DB-F878-48FD-ACDD-3788E7764370}" destId="{22B61E6B-B866-44FF-94C4-6FCD4645F30A}" srcOrd="0" destOrd="0" presId="urn:microsoft.com/office/officeart/2016/7/layout/ChevronBlockProcess"/>
    <dgm:cxn modelId="{5A54AA77-6D98-4A82-BB43-F99D0862BBF1}" type="presParOf" srcId="{68BA14DB-F878-48FD-ACDD-3788E7764370}" destId="{5955AE9A-4562-4C70-99F2-A8E4B8381AE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3B927-056E-45FC-9891-0844BA526530}">
      <dsp:nvSpPr>
        <dsp:cNvPr id="0" name=""/>
        <dsp:cNvSpPr/>
      </dsp:nvSpPr>
      <dsp:spPr>
        <a:xfrm>
          <a:off x="10864" y="679873"/>
          <a:ext cx="1807375" cy="5422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948" tIns="66948" rIns="66948" bIns="669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Move out</a:t>
          </a:r>
        </a:p>
      </dsp:txBody>
      <dsp:txXfrm>
        <a:off x="173528" y="679873"/>
        <a:ext cx="1482047" cy="542212"/>
      </dsp:txXfrm>
    </dsp:sp>
    <dsp:sp modelId="{658A3DE9-2E5A-40BA-96C7-CA639E4F767B}">
      <dsp:nvSpPr>
        <dsp:cNvPr id="0" name=""/>
        <dsp:cNvSpPr/>
      </dsp:nvSpPr>
      <dsp:spPr>
        <a:xfrm>
          <a:off x="10864" y="1222086"/>
          <a:ext cx="1644711" cy="14974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969" tIns="129969" rIns="129969" bIns="25993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Move out of plan service area</a:t>
          </a:r>
        </a:p>
      </dsp:txBody>
      <dsp:txXfrm>
        <a:off x="10864" y="1222086"/>
        <a:ext cx="1644711" cy="1497408"/>
      </dsp:txXfrm>
    </dsp:sp>
    <dsp:sp modelId="{8DCC0E6E-DB7B-408D-A63C-F4D39F818013}">
      <dsp:nvSpPr>
        <dsp:cNvPr id="0" name=""/>
        <dsp:cNvSpPr/>
      </dsp:nvSpPr>
      <dsp:spPr>
        <a:xfrm>
          <a:off x="1765285" y="679873"/>
          <a:ext cx="1807375" cy="5422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270963"/>
                <a:satOff val="-1326"/>
                <a:lumOff val="745"/>
                <a:alphaOff val="0"/>
                <a:tint val="98000"/>
                <a:lumMod val="114000"/>
              </a:schemeClr>
            </a:gs>
            <a:gs pos="100000">
              <a:schemeClr val="accent2">
                <a:hueOff val="270963"/>
                <a:satOff val="-1326"/>
                <a:lumOff val="74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270963"/>
              <a:satOff val="-1326"/>
              <a:lumOff val="74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948" tIns="66948" rIns="66948" bIns="669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Move</a:t>
          </a:r>
        </a:p>
      </dsp:txBody>
      <dsp:txXfrm>
        <a:off x="1927949" y="679873"/>
        <a:ext cx="1482047" cy="542212"/>
      </dsp:txXfrm>
    </dsp:sp>
    <dsp:sp modelId="{0D1B9F6C-72C8-4BE9-9AD4-8834FB6B6C07}">
      <dsp:nvSpPr>
        <dsp:cNvPr id="0" name=""/>
        <dsp:cNvSpPr/>
      </dsp:nvSpPr>
      <dsp:spPr>
        <a:xfrm>
          <a:off x="1765285" y="1222086"/>
          <a:ext cx="1644711" cy="1497408"/>
        </a:xfrm>
        <a:prstGeom prst="rect">
          <a:avLst/>
        </a:prstGeom>
        <a:solidFill>
          <a:schemeClr val="accent2">
            <a:tint val="40000"/>
            <a:alpha val="90000"/>
            <a:hueOff val="325954"/>
            <a:satOff val="-943"/>
            <a:lumOff val="-2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325954"/>
              <a:satOff val="-943"/>
              <a:lumOff val="-2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969" tIns="129969" rIns="129969" bIns="25993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Move within plan service area and have new plan options</a:t>
          </a:r>
        </a:p>
      </dsp:txBody>
      <dsp:txXfrm>
        <a:off x="1765285" y="1222086"/>
        <a:ext cx="1644711" cy="1497408"/>
      </dsp:txXfrm>
    </dsp:sp>
    <dsp:sp modelId="{AAE0E929-FF39-40D9-BE3D-3F1897B1FF85}">
      <dsp:nvSpPr>
        <dsp:cNvPr id="0" name=""/>
        <dsp:cNvSpPr/>
      </dsp:nvSpPr>
      <dsp:spPr>
        <a:xfrm>
          <a:off x="3519706" y="679873"/>
          <a:ext cx="1807375" cy="5422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541926"/>
                <a:satOff val="-2653"/>
                <a:lumOff val="1490"/>
                <a:alphaOff val="0"/>
                <a:tint val="98000"/>
                <a:lumMod val="114000"/>
              </a:schemeClr>
            </a:gs>
            <a:gs pos="100000">
              <a:schemeClr val="accent2">
                <a:hueOff val="541926"/>
                <a:satOff val="-2653"/>
                <a:lumOff val="149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541926"/>
              <a:satOff val="-2653"/>
              <a:lumOff val="149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948" tIns="66948" rIns="66948" bIns="669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Leave or Lose</a:t>
          </a:r>
        </a:p>
      </dsp:txBody>
      <dsp:txXfrm>
        <a:off x="3682370" y="679873"/>
        <a:ext cx="1482047" cy="542212"/>
      </dsp:txXfrm>
    </dsp:sp>
    <dsp:sp modelId="{A2F536B4-B8FF-447A-A7FE-9E5561620FCB}">
      <dsp:nvSpPr>
        <dsp:cNvPr id="0" name=""/>
        <dsp:cNvSpPr/>
      </dsp:nvSpPr>
      <dsp:spPr>
        <a:xfrm>
          <a:off x="3519706" y="1222086"/>
          <a:ext cx="1644711" cy="1497408"/>
        </a:xfrm>
        <a:prstGeom prst="rect">
          <a:avLst/>
        </a:prstGeom>
        <a:solidFill>
          <a:schemeClr val="accent2">
            <a:tint val="40000"/>
            <a:alpha val="90000"/>
            <a:hueOff val="651908"/>
            <a:satOff val="-1885"/>
            <a:lumOff val="-4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651908"/>
              <a:satOff val="-1885"/>
              <a:lumOff val="-4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969" tIns="129969" rIns="129969" bIns="25993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Leave or lose retiree or union coverage</a:t>
          </a:r>
        </a:p>
      </dsp:txBody>
      <dsp:txXfrm>
        <a:off x="3519706" y="1222086"/>
        <a:ext cx="1644711" cy="1497408"/>
      </dsp:txXfrm>
    </dsp:sp>
    <dsp:sp modelId="{C97DAD29-3FE4-4794-9550-AA44F0961BE5}">
      <dsp:nvSpPr>
        <dsp:cNvPr id="0" name=""/>
        <dsp:cNvSpPr/>
      </dsp:nvSpPr>
      <dsp:spPr>
        <a:xfrm>
          <a:off x="5274127" y="679873"/>
          <a:ext cx="1807375" cy="5422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812888"/>
                <a:satOff val="-3979"/>
                <a:lumOff val="2235"/>
                <a:alphaOff val="0"/>
                <a:tint val="98000"/>
                <a:lumMod val="114000"/>
              </a:schemeClr>
            </a:gs>
            <a:gs pos="100000">
              <a:schemeClr val="accent2">
                <a:hueOff val="812888"/>
                <a:satOff val="-3979"/>
                <a:lumOff val="223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812888"/>
              <a:satOff val="-3979"/>
              <a:lumOff val="223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948" tIns="66948" rIns="66948" bIns="669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Lose</a:t>
          </a:r>
        </a:p>
      </dsp:txBody>
      <dsp:txXfrm>
        <a:off x="5436791" y="679873"/>
        <a:ext cx="1482047" cy="542212"/>
      </dsp:txXfrm>
    </dsp:sp>
    <dsp:sp modelId="{CA22D8B8-AC06-4063-B77F-227575D921DD}">
      <dsp:nvSpPr>
        <dsp:cNvPr id="0" name=""/>
        <dsp:cNvSpPr/>
      </dsp:nvSpPr>
      <dsp:spPr>
        <a:xfrm>
          <a:off x="5274127" y="1222086"/>
          <a:ext cx="1644711" cy="1497408"/>
        </a:xfrm>
        <a:prstGeom prst="rect">
          <a:avLst/>
        </a:prstGeom>
        <a:solidFill>
          <a:schemeClr val="accent2">
            <a:tint val="40000"/>
            <a:alpha val="90000"/>
            <a:hueOff val="977861"/>
            <a:satOff val="-2828"/>
            <a:lumOff val="-6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77861"/>
              <a:satOff val="-2828"/>
              <a:lumOff val="-6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969" tIns="129969" rIns="129969" bIns="25993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Lose credible drug coverage</a:t>
          </a:r>
        </a:p>
      </dsp:txBody>
      <dsp:txXfrm>
        <a:off x="5274127" y="1222086"/>
        <a:ext cx="1644711" cy="1497408"/>
      </dsp:txXfrm>
    </dsp:sp>
    <dsp:sp modelId="{4022D8CC-2E9C-45F3-8FF4-918E25E3A33A}">
      <dsp:nvSpPr>
        <dsp:cNvPr id="0" name=""/>
        <dsp:cNvSpPr/>
      </dsp:nvSpPr>
      <dsp:spPr>
        <a:xfrm>
          <a:off x="7028548" y="679873"/>
          <a:ext cx="1807375" cy="5422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1083851"/>
                <a:satOff val="-5306"/>
                <a:lumOff val="2980"/>
                <a:alphaOff val="0"/>
                <a:tint val="98000"/>
                <a:lumMod val="114000"/>
              </a:schemeClr>
            </a:gs>
            <a:gs pos="100000">
              <a:schemeClr val="accent2">
                <a:hueOff val="1083851"/>
                <a:satOff val="-5306"/>
                <a:lumOff val="298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83851"/>
              <a:satOff val="-5306"/>
              <a:lumOff val="298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948" tIns="66948" rIns="66948" bIns="669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Move</a:t>
          </a:r>
        </a:p>
      </dsp:txBody>
      <dsp:txXfrm>
        <a:off x="7191212" y="679873"/>
        <a:ext cx="1482047" cy="542212"/>
      </dsp:txXfrm>
    </dsp:sp>
    <dsp:sp modelId="{1A0FC225-4861-4270-98CC-578DD9CAA394}">
      <dsp:nvSpPr>
        <dsp:cNvPr id="0" name=""/>
        <dsp:cNvSpPr/>
      </dsp:nvSpPr>
      <dsp:spPr>
        <a:xfrm>
          <a:off x="7028548" y="1222086"/>
          <a:ext cx="1644711" cy="1497408"/>
        </a:xfrm>
        <a:prstGeom prst="rect">
          <a:avLst/>
        </a:prstGeom>
        <a:solidFill>
          <a:schemeClr val="accent2">
            <a:tint val="40000"/>
            <a:alpha val="90000"/>
            <a:hueOff val="1303815"/>
            <a:satOff val="-3770"/>
            <a:lumOff val="-8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303815"/>
              <a:satOff val="-3770"/>
              <a:lumOff val="-8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969" tIns="129969" rIns="129969" bIns="25993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Move into or out of an institution, such as a nursing home</a:t>
          </a:r>
        </a:p>
      </dsp:txBody>
      <dsp:txXfrm>
        <a:off x="7028548" y="1222086"/>
        <a:ext cx="1644711" cy="1497408"/>
      </dsp:txXfrm>
    </dsp:sp>
    <dsp:sp modelId="{22B61E6B-B866-44FF-94C4-6FCD4645F30A}">
      <dsp:nvSpPr>
        <dsp:cNvPr id="0" name=""/>
        <dsp:cNvSpPr/>
      </dsp:nvSpPr>
      <dsp:spPr>
        <a:xfrm>
          <a:off x="8782969" y="679873"/>
          <a:ext cx="1807375" cy="542212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948" tIns="66948" rIns="66948" bIns="66948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Get or Lose</a:t>
          </a:r>
        </a:p>
      </dsp:txBody>
      <dsp:txXfrm>
        <a:off x="8945633" y="679873"/>
        <a:ext cx="1482047" cy="542212"/>
      </dsp:txXfrm>
    </dsp:sp>
    <dsp:sp modelId="{5955AE9A-4562-4C70-99F2-A8E4B8381AE9}">
      <dsp:nvSpPr>
        <dsp:cNvPr id="0" name=""/>
        <dsp:cNvSpPr/>
      </dsp:nvSpPr>
      <dsp:spPr>
        <a:xfrm>
          <a:off x="8782969" y="1222086"/>
          <a:ext cx="1644711" cy="1497408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969" tIns="129969" rIns="129969" bIns="259937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75000"/>
                  <a:lumOff val="25000"/>
                </a:schemeClr>
              </a:solidFill>
            </a:rPr>
            <a:t>Get or lose financial help with Medicare</a:t>
          </a:r>
        </a:p>
      </dsp:txBody>
      <dsp:txXfrm>
        <a:off x="8782969" y="1222086"/>
        <a:ext cx="1644711" cy="1497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1B4BB1-E2E5-40B7-9832-E04F7FF2079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C4E0D5-7F0A-4EB0-BE5D-E3A8A509C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71921E4-2615-4DE4-9CA0-91EC8A2929D8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F320-7968-4277-9473-90965FD18148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4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366B-F350-4B9B-A727-85FCBC19BA75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315-9DD1-459D-9EB6-A2934A2BF03B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2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7C7C-98C3-4B4F-804D-F8EFD6D87F58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15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E3A5-3BFF-4C13-858B-E84516C6DC51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2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7964-F015-4BFE-85B5-BD644139B6EE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4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816-E0E8-471D-B924-21599EC712DF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69CBB-A231-4B9A-B5BC-3D39E2AE4C5D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8B31-C5F2-4647-BE6B-1B07161A2D77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CA9D-877D-4056-B4F5-BC2F553A2085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E93F-6EB2-4E3E-B773-274088FF7AC0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DFAC-5931-427F-A506-A0D72C6F6236}" type="datetime1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0C79-0A98-457E-BCE8-970105CC7925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75DB-8E7F-487B-9190-244144EAE0C2}" type="datetime1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FD36-7925-4B91-AF9B-F8738BB0C8A6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9971-DC71-4876-B510-7C42B7098948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EF5A0C3-0F96-467B-9775-640EA94B8B39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Robert Fitzgerald Insurance Agency, Inc.  (678)402-1515  www.georgiamedicareplan.com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0C2330B-1FB7-49BD-920C-44F918341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rgiamedicareplan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otcall.gov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41CE-F8EC-4B7B-892C-22CF213C2B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Medicare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A4657-8695-4FFD-A0A9-C16EF2D42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7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E13A-E1BB-43F8-A4E8-28072E3D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Options For More Coverage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5F9227-B7EC-4B5B-9F3C-354884ED6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202" y="2544232"/>
            <a:ext cx="7001744" cy="36279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5F4BE-292D-4DCE-A9CC-257A0F0E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8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CCA9-038E-4ED9-AFA5-A421A9C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AD89-D3E3-4CDB-8A91-CD8FE9E1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687" y="2459567"/>
            <a:ext cx="10418980" cy="3788156"/>
          </a:xfrm>
        </p:spPr>
        <p:txBody>
          <a:bodyPr>
            <a:normAutofit lnSpcReduction="10000"/>
          </a:bodyPr>
          <a:lstStyle/>
          <a:p>
            <a:pPr lvl="1" fontAlgn="t"/>
            <a:r>
              <a:rPr lang="en-US" sz="1700" b="1" u="sng" dirty="0"/>
              <a:t>All Medicare Advantage plans cover:</a:t>
            </a:r>
          </a:p>
          <a:p>
            <a:pPr lvl="2" fontAlgn="t"/>
            <a:r>
              <a:rPr lang="en-US" dirty="0"/>
              <a:t>All the benefits of Part A (except hospice care, which is still covered by Part A)</a:t>
            </a:r>
          </a:p>
          <a:p>
            <a:pPr lvl="2" fontAlgn="t"/>
            <a:r>
              <a:rPr lang="en-US" dirty="0"/>
              <a:t>All the benefits of Part B</a:t>
            </a:r>
          </a:p>
          <a:p>
            <a:pPr lvl="1" fontAlgn="t"/>
            <a:r>
              <a:rPr lang="en-US" sz="1700" b="1" u="sng" dirty="0"/>
              <a:t>Most Medicare Advantage plans cover:</a:t>
            </a:r>
          </a:p>
          <a:p>
            <a:pPr lvl="2" fontAlgn="t"/>
            <a:r>
              <a:rPr lang="en-US" dirty="0"/>
              <a:t>Prescription drugs</a:t>
            </a:r>
          </a:p>
          <a:p>
            <a:pPr lvl="1" fontAlgn="t"/>
            <a:r>
              <a:rPr lang="en-US" sz="1700" b="1" u="sng" dirty="0"/>
              <a:t>Medicare Advantage plans may offer additional benefits, such as:</a:t>
            </a:r>
          </a:p>
          <a:p>
            <a:pPr lvl="2" fontAlgn="t"/>
            <a:r>
              <a:rPr lang="en-US" dirty="0"/>
              <a:t>Dental exams, cleanings and X-rays</a:t>
            </a:r>
          </a:p>
          <a:p>
            <a:pPr lvl="2" fontAlgn="t"/>
            <a:r>
              <a:rPr lang="en-US" dirty="0"/>
              <a:t>Eye exams, eyeglasses and corrective lenses</a:t>
            </a:r>
          </a:p>
          <a:p>
            <a:pPr lvl="2" fontAlgn="t"/>
            <a:r>
              <a:rPr lang="en-US" dirty="0"/>
              <a:t>Hearing tests and hearing aids</a:t>
            </a:r>
          </a:p>
          <a:p>
            <a:pPr lvl="2" fontAlgn="t"/>
            <a:r>
              <a:rPr lang="en-US" dirty="0"/>
              <a:t>Wellness programs and fitness memberships</a:t>
            </a:r>
          </a:p>
          <a:p>
            <a:pPr marL="0" indent="0" fontAlgn="t">
              <a:buNone/>
            </a:pPr>
            <a:r>
              <a:rPr lang="en-US" sz="1300" b="1" dirty="0"/>
              <a:t>Medicare Advantage plans have an annual out-of-pocket maximum to help protect against high hospital and medical costs.  </a:t>
            </a:r>
          </a:p>
          <a:p>
            <a:pPr fontAlgn="t"/>
            <a:endParaRPr lang="en-US" dirty="0"/>
          </a:p>
          <a:p>
            <a:pPr marL="457200" lvl="1" indent="0" fontAlgn="t">
              <a:buNone/>
            </a:pPr>
            <a:endParaRPr lang="en-US" dirty="0"/>
          </a:p>
          <a:p>
            <a:pPr marL="457200" lvl="1" indent="0" fontAlgn="t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825EC-5B07-4955-8B33-F9C57471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313778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C11D-2F84-4692-B5FC-C559C45F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F09F-0522-4AF3-9746-246C568F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484" y="2603499"/>
            <a:ext cx="9868646" cy="3573565"/>
          </a:xfrm>
        </p:spPr>
        <p:txBody>
          <a:bodyPr>
            <a:normAutofit/>
          </a:bodyPr>
          <a:lstStyle/>
          <a:p>
            <a:r>
              <a:rPr lang="en-US" b="1" u="sng" dirty="0"/>
              <a:t>Quick Overview</a:t>
            </a:r>
          </a:p>
          <a:p>
            <a:pPr lvl="1"/>
            <a:r>
              <a:rPr lang="en-US" spc="-5" dirty="0">
                <a:cs typeface="Arial"/>
              </a:rPr>
              <a:t>Must be enrolled </a:t>
            </a:r>
            <a:r>
              <a:rPr lang="en-US" dirty="0">
                <a:cs typeface="Arial"/>
              </a:rPr>
              <a:t>in </a:t>
            </a:r>
            <a:r>
              <a:rPr lang="en-US" spc="-5" dirty="0">
                <a:cs typeface="Arial"/>
              </a:rPr>
              <a:t>both Medicare Part </a:t>
            </a:r>
            <a:r>
              <a:rPr lang="en-US" dirty="0">
                <a:cs typeface="Arial"/>
              </a:rPr>
              <a:t>A </a:t>
            </a:r>
            <a:r>
              <a:rPr lang="en-US" spc="-5" dirty="0">
                <a:cs typeface="Arial"/>
              </a:rPr>
              <a:t>and Part </a:t>
            </a:r>
            <a:r>
              <a:rPr lang="en-US" dirty="0">
                <a:cs typeface="Arial"/>
              </a:rPr>
              <a:t>B</a:t>
            </a:r>
            <a:r>
              <a:rPr lang="en-US" spc="-204" dirty="0">
                <a:cs typeface="Arial"/>
              </a:rPr>
              <a:t> </a:t>
            </a:r>
            <a:r>
              <a:rPr lang="en-US" spc="-5" dirty="0">
                <a:cs typeface="Arial"/>
              </a:rPr>
              <a:t>and  </a:t>
            </a:r>
            <a:r>
              <a:rPr lang="en-US" dirty="0">
                <a:cs typeface="Arial"/>
              </a:rPr>
              <a:t>live in </a:t>
            </a:r>
            <a:r>
              <a:rPr lang="en-US" spc="-5" dirty="0">
                <a:cs typeface="Arial"/>
              </a:rPr>
              <a:t>plan service</a:t>
            </a:r>
            <a:r>
              <a:rPr lang="en-US" spc="-20" dirty="0">
                <a:cs typeface="Arial"/>
              </a:rPr>
              <a:t> </a:t>
            </a:r>
            <a:r>
              <a:rPr lang="en-US" spc="-5" dirty="0">
                <a:cs typeface="Arial"/>
              </a:rPr>
              <a:t>area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Can’t be denied coverage based on current financial or  health status, including pre-existing conditions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May be required to use provider and pharmacy</a:t>
            </a:r>
            <a:r>
              <a:rPr lang="en-US" spc="5" dirty="0">
                <a:cs typeface="Arial"/>
              </a:rPr>
              <a:t> </a:t>
            </a:r>
            <a:r>
              <a:rPr lang="en-US" spc="-5" dirty="0">
                <a:cs typeface="Arial"/>
              </a:rPr>
              <a:t>networks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Coverage and costs vary by plan and may change  each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year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Annual </a:t>
            </a:r>
            <a:r>
              <a:rPr lang="en-US" dirty="0">
                <a:cs typeface="Arial"/>
              </a:rPr>
              <a:t>limit </a:t>
            </a:r>
            <a:r>
              <a:rPr lang="en-US" spc="-5" dirty="0">
                <a:cs typeface="Arial"/>
              </a:rPr>
              <a:t>on out-of-pocket costs for covered</a:t>
            </a:r>
            <a:r>
              <a:rPr lang="en-US" dirty="0">
                <a:cs typeface="Arial"/>
              </a:rPr>
              <a:t> </a:t>
            </a:r>
            <a:r>
              <a:rPr lang="en-US" spc="-5" dirty="0">
                <a:cs typeface="Arial"/>
              </a:rPr>
              <a:t>services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May charge </a:t>
            </a:r>
            <a:r>
              <a:rPr lang="en-US" dirty="0">
                <a:cs typeface="Arial"/>
              </a:rPr>
              <a:t>a </a:t>
            </a:r>
            <a:r>
              <a:rPr lang="en-US" spc="-5" dirty="0">
                <a:cs typeface="Arial"/>
              </a:rPr>
              <a:t>monthly plan</a:t>
            </a:r>
            <a:r>
              <a:rPr lang="en-US" spc="-15" dirty="0">
                <a:cs typeface="Arial"/>
              </a:rPr>
              <a:t> </a:t>
            </a:r>
            <a:r>
              <a:rPr lang="en-US" spc="-5" dirty="0">
                <a:cs typeface="Arial"/>
              </a:rPr>
              <a:t>premium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Must continue to pay Part </a:t>
            </a:r>
            <a:r>
              <a:rPr lang="en-US" dirty="0">
                <a:cs typeface="Arial"/>
              </a:rPr>
              <a:t>B </a:t>
            </a:r>
            <a:r>
              <a:rPr lang="en-US" spc="-5" dirty="0">
                <a:cs typeface="Arial"/>
              </a:rPr>
              <a:t>premium to Medicare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73F7D-465E-4D72-882E-F5A8C7C8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4551-F1C3-4E08-A4B3-05AB85DE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Advantage Plan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0A5B-1218-4924-9001-03412C13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755" y="2603500"/>
            <a:ext cx="8825659" cy="3416300"/>
          </a:xfrm>
        </p:spPr>
        <p:txBody>
          <a:bodyPr/>
          <a:lstStyle/>
          <a:p>
            <a:r>
              <a:rPr lang="en-US" sz="2000" b="1" u="sng" spc="-5" dirty="0">
                <a:cs typeface="Arial"/>
              </a:rPr>
              <a:t>Coordinated care</a:t>
            </a:r>
            <a:r>
              <a:rPr lang="en-US" sz="2000" b="1" u="sng" spc="-15" dirty="0">
                <a:cs typeface="Arial"/>
              </a:rPr>
              <a:t> </a:t>
            </a:r>
            <a:r>
              <a:rPr lang="en-US" sz="2000" b="1" u="sng" spc="-5" dirty="0">
                <a:cs typeface="Arial"/>
              </a:rPr>
              <a:t>plans</a:t>
            </a:r>
          </a:p>
          <a:p>
            <a:pPr lvl="1"/>
            <a:r>
              <a:rPr lang="en-US" sz="1800" spc="-5" dirty="0">
                <a:cs typeface="Arial"/>
              </a:rPr>
              <a:t>Health Maintenance Organization plans</a:t>
            </a:r>
            <a:r>
              <a:rPr lang="en-US" sz="1800" spc="-15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(HMO)</a:t>
            </a:r>
            <a:endParaRPr lang="en-US" sz="1800" dirty="0">
              <a:cs typeface="Arial"/>
            </a:endParaRPr>
          </a:p>
          <a:p>
            <a:pPr lvl="1"/>
            <a:r>
              <a:rPr lang="en-US" sz="1800" spc="-5" dirty="0">
                <a:cs typeface="Arial"/>
              </a:rPr>
              <a:t>Preferred Provider Organization plans</a:t>
            </a:r>
            <a:r>
              <a:rPr lang="en-US" sz="1800" spc="-10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(PPO)</a:t>
            </a:r>
            <a:endParaRPr lang="en-US" sz="1800" dirty="0">
              <a:cs typeface="Arial"/>
            </a:endParaRPr>
          </a:p>
          <a:p>
            <a:pPr lvl="1"/>
            <a:r>
              <a:rPr lang="en-US" sz="1800" spc="-5" dirty="0">
                <a:cs typeface="Arial"/>
              </a:rPr>
              <a:t>Point of Service plans</a:t>
            </a:r>
            <a:r>
              <a:rPr lang="en-US" sz="1800" spc="-10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(POS)</a:t>
            </a:r>
            <a:endParaRPr lang="en-US" sz="1800" dirty="0">
              <a:cs typeface="Arial"/>
            </a:endParaRPr>
          </a:p>
          <a:p>
            <a:pPr lvl="1"/>
            <a:r>
              <a:rPr lang="en-US" sz="1800" spc="-5" dirty="0">
                <a:cs typeface="Arial"/>
              </a:rPr>
              <a:t>Special Needs Plans (SNP)</a:t>
            </a:r>
          </a:p>
          <a:p>
            <a:r>
              <a:rPr lang="en-US" sz="2000" b="1" u="sng" spc="-5" dirty="0">
                <a:cs typeface="Arial"/>
              </a:rPr>
              <a:t>Other plan</a:t>
            </a:r>
            <a:r>
              <a:rPr lang="en-US" sz="2000" b="1" u="sng" spc="-15" dirty="0">
                <a:cs typeface="Arial"/>
              </a:rPr>
              <a:t> </a:t>
            </a:r>
            <a:r>
              <a:rPr lang="en-US" sz="2000" b="1" u="sng" spc="-5" dirty="0">
                <a:cs typeface="Arial"/>
              </a:rPr>
              <a:t>types</a:t>
            </a:r>
          </a:p>
          <a:p>
            <a:pPr lvl="1"/>
            <a:r>
              <a:rPr lang="en-US" sz="1800" spc="-5" dirty="0">
                <a:cs typeface="Arial"/>
              </a:rPr>
              <a:t>Private Fee-For-Service plans (PFFS)</a:t>
            </a:r>
            <a:endParaRPr lang="en-US" sz="1800" dirty="0">
              <a:cs typeface="Arial"/>
            </a:endParaRPr>
          </a:p>
          <a:p>
            <a:pPr lvl="1"/>
            <a:r>
              <a:rPr lang="en-US" sz="1800" spc="-5" dirty="0">
                <a:cs typeface="Arial"/>
              </a:rPr>
              <a:t>Medical Savings Account plans</a:t>
            </a:r>
            <a:r>
              <a:rPr lang="en-US" sz="1800" spc="-120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(MSA) </a:t>
            </a:r>
            <a:r>
              <a:rPr lang="en-US" sz="1800" spc="-5" dirty="0">
                <a:solidFill>
                  <a:schemeClr val="accent5"/>
                </a:solidFill>
                <a:cs typeface="Arial"/>
              </a:rPr>
              <a:t>New to Georgia in 2020</a:t>
            </a:r>
            <a:endParaRPr lang="en-US" sz="1800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lvl="1"/>
            <a:endParaRPr lang="en-US" u="sng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0A108-5DDE-4D49-B572-EAC51224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5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E6A5-4298-47A4-93DC-12D4BADA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953313" cy="706964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Medicare Supplement Insurance: Medigap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F852-90F4-4AE9-A4F9-D41A6BA61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21" y="2620433"/>
            <a:ext cx="9225179" cy="3416300"/>
          </a:xfrm>
        </p:spPr>
        <p:txBody>
          <a:bodyPr/>
          <a:lstStyle/>
          <a:p>
            <a:r>
              <a:rPr lang="en-US" sz="2400" b="1" u="sng" spc="-5" dirty="0">
                <a:cs typeface="Arial"/>
              </a:rPr>
              <a:t>Helps pay some costs </a:t>
            </a:r>
            <a:r>
              <a:rPr lang="en-US" sz="2400" b="1" u="sng" dirty="0">
                <a:cs typeface="Arial"/>
              </a:rPr>
              <a:t>not </a:t>
            </a:r>
            <a:r>
              <a:rPr lang="en-US" sz="2400" b="1" u="sng" spc="-5" dirty="0">
                <a:cs typeface="Arial"/>
              </a:rPr>
              <a:t>paid </a:t>
            </a:r>
            <a:r>
              <a:rPr lang="en-US" sz="2400" b="1" u="sng" dirty="0">
                <a:cs typeface="Arial"/>
              </a:rPr>
              <a:t>by</a:t>
            </a:r>
            <a:r>
              <a:rPr lang="en-US" sz="2400" b="1" u="sng" spc="-75" dirty="0">
                <a:cs typeface="Arial"/>
              </a:rPr>
              <a:t> </a:t>
            </a:r>
            <a:r>
              <a:rPr lang="en-US" sz="2400" b="1" u="sng" spc="-5" dirty="0">
                <a:cs typeface="Arial"/>
              </a:rPr>
              <a:t>Medicare</a:t>
            </a:r>
          </a:p>
          <a:p>
            <a:pPr lvl="1"/>
            <a:r>
              <a:rPr lang="en-US" sz="2000" spc="-5" dirty="0">
                <a:cs typeface="Arial"/>
              </a:rPr>
              <a:t>Supplements Original Medicare (Part </a:t>
            </a:r>
            <a:r>
              <a:rPr lang="en-US" sz="2000" dirty="0">
                <a:cs typeface="Arial"/>
              </a:rPr>
              <a:t>A </a:t>
            </a:r>
            <a:r>
              <a:rPr lang="en-US" sz="2000" spc="-5" dirty="0">
                <a:cs typeface="Arial"/>
              </a:rPr>
              <a:t>and Part</a:t>
            </a:r>
            <a:r>
              <a:rPr lang="en-US" sz="2000" spc="-200" dirty="0">
                <a:cs typeface="Arial"/>
              </a:rPr>
              <a:t> </a:t>
            </a:r>
            <a:r>
              <a:rPr lang="en-US" sz="2000" spc="-5" dirty="0">
                <a:cs typeface="Arial"/>
              </a:rPr>
              <a:t>B)</a:t>
            </a:r>
            <a:endParaRPr lang="en-US" sz="2000" dirty="0">
              <a:cs typeface="Arial"/>
            </a:endParaRPr>
          </a:p>
          <a:p>
            <a:pPr lvl="1"/>
            <a:r>
              <a:rPr lang="en-US" sz="2000" spc="-5" dirty="0">
                <a:cs typeface="Arial"/>
              </a:rPr>
              <a:t>Can’t be used with Medicare</a:t>
            </a:r>
            <a:r>
              <a:rPr lang="en-US" sz="2000" spc="-110" dirty="0">
                <a:cs typeface="Arial"/>
              </a:rPr>
              <a:t> </a:t>
            </a:r>
            <a:r>
              <a:rPr lang="en-US" sz="2000" spc="-5" dirty="0">
                <a:cs typeface="Arial"/>
              </a:rPr>
              <a:t>Advantage</a:t>
            </a:r>
            <a:endParaRPr lang="en-US" sz="2000" dirty="0">
              <a:cs typeface="Arial"/>
            </a:endParaRPr>
          </a:p>
          <a:p>
            <a:pPr lvl="1"/>
            <a:r>
              <a:rPr lang="en-US" sz="2000" spc="-5" dirty="0">
                <a:cs typeface="Arial"/>
              </a:rPr>
              <a:t>10 plans with benefits standardized by the federal government</a:t>
            </a:r>
            <a:endParaRPr lang="en-US" sz="2000" dirty="0">
              <a:cs typeface="Arial"/>
            </a:endParaRPr>
          </a:p>
          <a:p>
            <a:pPr lvl="1"/>
            <a:r>
              <a:rPr lang="en-US" sz="2000" spc="-5" dirty="0">
                <a:cs typeface="Arial"/>
              </a:rPr>
              <a:t>Plans </a:t>
            </a:r>
            <a:r>
              <a:rPr lang="en-US" sz="2000" spc="-10" dirty="0">
                <a:cs typeface="Arial"/>
              </a:rPr>
              <a:t>offered </a:t>
            </a:r>
            <a:r>
              <a:rPr lang="en-US" sz="2000" spc="-5" dirty="0">
                <a:cs typeface="Arial"/>
              </a:rPr>
              <a:t>by private insurance companies </a:t>
            </a:r>
            <a:r>
              <a:rPr lang="en-US" sz="2000" dirty="0">
                <a:cs typeface="Arial"/>
              </a:rPr>
              <a:t>in </a:t>
            </a:r>
            <a:r>
              <a:rPr lang="en-US" sz="2000" spc="-5" dirty="0">
                <a:cs typeface="Arial"/>
              </a:rPr>
              <a:t>your state</a:t>
            </a:r>
            <a:endParaRPr lang="en-US" sz="2000" dirty="0">
              <a:cs typeface="Arial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5F66F-398A-41F0-BB57-631EE09D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9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04AC-3332-4D63-A724-5F6AD05A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292913" cy="706964"/>
          </a:xfrm>
        </p:spPr>
        <p:txBody>
          <a:bodyPr/>
          <a:lstStyle/>
          <a:p>
            <a:r>
              <a:rPr lang="en-US" sz="3200" dirty="0"/>
              <a:t>Medicare Supplement Open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4ABA-44F1-4AFB-A290-CA968416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4507231"/>
            <a:ext cx="8825659" cy="1664970"/>
          </a:xfrm>
        </p:spPr>
        <p:txBody>
          <a:bodyPr/>
          <a:lstStyle/>
          <a:p>
            <a:r>
              <a:rPr lang="en-US" dirty="0">
                <a:cs typeface="Arial"/>
              </a:rPr>
              <a:t>No </a:t>
            </a:r>
            <a:r>
              <a:rPr lang="en-US" spc="-5" dirty="0">
                <a:cs typeface="Arial"/>
              </a:rPr>
              <a:t>medical underwriting </a:t>
            </a:r>
            <a:r>
              <a:rPr lang="en-US" dirty="0">
                <a:cs typeface="Arial"/>
              </a:rPr>
              <a:t>if </a:t>
            </a:r>
            <a:r>
              <a:rPr lang="en-US" spc="-5" dirty="0">
                <a:cs typeface="Arial"/>
              </a:rPr>
              <a:t>you enroll during this</a:t>
            </a:r>
            <a:r>
              <a:rPr lang="en-US" dirty="0">
                <a:cs typeface="Arial"/>
              </a:rPr>
              <a:t> </a:t>
            </a:r>
            <a:r>
              <a:rPr lang="en-US" spc="-5" dirty="0">
                <a:cs typeface="Arial"/>
              </a:rPr>
              <a:t>time</a:t>
            </a:r>
          </a:p>
          <a:p>
            <a:r>
              <a:rPr lang="en-US" spc="-5" dirty="0">
                <a:cs typeface="Arial"/>
              </a:rPr>
              <a:t>May enroll </a:t>
            </a:r>
            <a:r>
              <a:rPr lang="en-US" dirty="0">
                <a:cs typeface="Arial"/>
              </a:rPr>
              <a:t>in a </a:t>
            </a:r>
            <a:r>
              <a:rPr lang="en-US" spc="-5" dirty="0">
                <a:cs typeface="Arial"/>
              </a:rPr>
              <a:t>plan later but could be denied or charged more based on health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history</a:t>
            </a:r>
            <a:endParaRPr lang="en-US" dirty="0"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36BF0-6BFB-4608-991D-4E686F46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034087B-4692-4C38-8BFC-23BE7361BA66}"/>
              </a:ext>
            </a:extLst>
          </p:cNvPr>
          <p:cNvSpPr/>
          <p:nvPr/>
        </p:nvSpPr>
        <p:spPr>
          <a:xfrm>
            <a:off x="2969573" y="2693982"/>
            <a:ext cx="6254379" cy="1471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68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40D9-1853-4C21-8D06-F72E0351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BEBEB"/>
                </a:solidFill>
              </a:rPr>
              <a:t>Medicare Supplement Insurance: Medigap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9CA2-58EE-425D-9DCC-155533F9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529979" cy="3255433"/>
          </a:xfrm>
        </p:spPr>
        <p:txBody>
          <a:bodyPr numCol="2">
            <a:noAutofit/>
          </a:bodyPr>
          <a:lstStyle/>
          <a:p>
            <a:r>
              <a:rPr lang="en-US" sz="1600" b="1" u="sng" spc="-5" dirty="0">
                <a:cs typeface="Arial"/>
              </a:rPr>
              <a:t>Plans may help</a:t>
            </a:r>
            <a:r>
              <a:rPr lang="en-US" sz="1600" b="1" u="sng" dirty="0">
                <a:cs typeface="Arial"/>
              </a:rPr>
              <a:t> </a:t>
            </a:r>
            <a:r>
              <a:rPr lang="en-US" sz="1600" b="1" u="sng" spc="-5" dirty="0">
                <a:cs typeface="Arial"/>
              </a:rPr>
              <a:t>pay:</a:t>
            </a:r>
          </a:p>
          <a:p>
            <a:pPr lvl="1"/>
            <a:r>
              <a:rPr lang="en-US" spc="-5" dirty="0">
                <a:cs typeface="Arial"/>
              </a:rPr>
              <a:t>Part </a:t>
            </a:r>
            <a:r>
              <a:rPr lang="en-US" dirty="0">
                <a:cs typeface="Arial"/>
              </a:rPr>
              <a:t>A </a:t>
            </a:r>
            <a:r>
              <a:rPr lang="en-US" spc="-5" dirty="0">
                <a:cs typeface="Arial"/>
              </a:rPr>
              <a:t>and Part</a:t>
            </a:r>
            <a:r>
              <a:rPr lang="en-US" spc="-275" dirty="0">
                <a:cs typeface="Arial"/>
              </a:rPr>
              <a:t> </a:t>
            </a:r>
            <a:r>
              <a:rPr lang="en-US" dirty="0">
                <a:cs typeface="Arial"/>
              </a:rPr>
              <a:t>B </a:t>
            </a:r>
            <a:r>
              <a:rPr lang="en-US" spc="-5" dirty="0">
                <a:cs typeface="Arial"/>
              </a:rPr>
              <a:t>deductibles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Copays, coinsurance and provider excess</a:t>
            </a:r>
            <a:r>
              <a:rPr lang="en-US" spc="-25" dirty="0">
                <a:cs typeface="Arial"/>
              </a:rPr>
              <a:t> </a:t>
            </a:r>
            <a:r>
              <a:rPr lang="en-US" spc="-5" dirty="0">
                <a:cs typeface="Arial"/>
              </a:rPr>
              <a:t>charges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Cost for extra 365 days of hospital care after lifetime reserve days are used</a:t>
            </a:r>
          </a:p>
          <a:p>
            <a:pPr lvl="1"/>
            <a:r>
              <a:rPr lang="en-US" spc="-5" dirty="0">
                <a:cs typeface="Arial"/>
              </a:rPr>
              <a:t>Cost of blood transfusions, first </a:t>
            </a:r>
            <a:r>
              <a:rPr lang="en-US" dirty="0">
                <a:cs typeface="Arial"/>
              </a:rPr>
              <a:t>3</a:t>
            </a:r>
            <a:r>
              <a:rPr lang="en-US" spc="-15" dirty="0">
                <a:cs typeface="Arial"/>
              </a:rPr>
              <a:t> </a:t>
            </a:r>
            <a:r>
              <a:rPr lang="en-US" spc="-5" dirty="0">
                <a:cs typeface="Arial"/>
              </a:rPr>
              <a:t>pints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Cost of foreign travel </a:t>
            </a:r>
            <a:r>
              <a:rPr lang="en-US" spc="-20" dirty="0">
                <a:cs typeface="Arial"/>
              </a:rPr>
              <a:t>emergency, </a:t>
            </a:r>
            <a:r>
              <a:rPr lang="en-US" spc="-5" dirty="0">
                <a:cs typeface="Arial"/>
              </a:rPr>
              <a:t>up to plan</a:t>
            </a:r>
            <a:r>
              <a:rPr lang="en-US" spc="-30" dirty="0">
                <a:cs typeface="Arial"/>
              </a:rPr>
              <a:t> </a:t>
            </a:r>
            <a:r>
              <a:rPr lang="en-US" dirty="0">
                <a:cs typeface="Arial"/>
              </a:rPr>
              <a:t>limit</a:t>
            </a:r>
            <a:br>
              <a:rPr lang="en-US" dirty="0">
                <a:cs typeface="Arial"/>
              </a:rPr>
            </a:br>
            <a:br>
              <a:rPr lang="en-US" sz="1100" dirty="0">
                <a:cs typeface="Arial"/>
              </a:rPr>
            </a:br>
            <a:endParaRPr lang="en-US" sz="1100" dirty="0">
              <a:cs typeface="Arial"/>
            </a:endParaRPr>
          </a:p>
          <a:p>
            <a:pPr marL="457200" lvl="1" indent="0">
              <a:buNone/>
            </a:pPr>
            <a:br>
              <a:rPr lang="en-US" sz="1100" dirty="0">
                <a:cs typeface="Arial"/>
              </a:rPr>
            </a:br>
            <a:endParaRPr lang="en-US" sz="1100" dirty="0">
              <a:cs typeface="Arial"/>
            </a:endParaRPr>
          </a:p>
          <a:p>
            <a:pPr marL="457200" lvl="1" indent="0">
              <a:buNone/>
            </a:pPr>
            <a:endParaRPr lang="en-US" sz="1100" dirty="0">
              <a:cs typeface="Arial"/>
            </a:endParaRPr>
          </a:p>
          <a:p>
            <a:r>
              <a:rPr lang="en-US" sz="1600" b="1" u="sng" spc="-5" dirty="0">
                <a:cs typeface="Arial"/>
              </a:rPr>
              <a:t>Plans </a:t>
            </a:r>
            <a:r>
              <a:rPr lang="en-US" sz="1600" b="1" u="sng" dirty="0">
                <a:cs typeface="Arial"/>
              </a:rPr>
              <a:t>do not </a:t>
            </a:r>
            <a:r>
              <a:rPr lang="en-US" sz="1600" b="1" u="sng" spc="-5" dirty="0">
                <a:cs typeface="Arial"/>
              </a:rPr>
              <a:t>help</a:t>
            </a:r>
            <a:r>
              <a:rPr lang="en-US" sz="1600" b="1" u="sng" spc="-110" dirty="0">
                <a:cs typeface="Arial"/>
              </a:rPr>
              <a:t> </a:t>
            </a:r>
            <a:r>
              <a:rPr lang="en-US" sz="1600" b="1" u="sng" spc="-5" dirty="0">
                <a:cs typeface="Arial"/>
              </a:rPr>
              <a:t>with:</a:t>
            </a:r>
          </a:p>
          <a:p>
            <a:pPr lvl="1"/>
            <a:r>
              <a:rPr lang="en-US" spc="-5" dirty="0">
                <a:cs typeface="Arial"/>
              </a:rPr>
              <a:t>Prescription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drugs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Routine dental, vision or hearing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care*</a:t>
            </a:r>
          </a:p>
          <a:p>
            <a:pPr lvl="1"/>
            <a:r>
              <a:rPr lang="en-US" spc="-5" dirty="0">
                <a:cs typeface="Arial"/>
              </a:rPr>
              <a:t>Eyeglasses, contacts or hearing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aids</a:t>
            </a:r>
          </a:p>
          <a:p>
            <a:pPr lvl="1"/>
            <a:r>
              <a:rPr lang="en-US" spc="-5" dirty="0">
                <a:cs typeface="Arial"/>
              </a:rPr>
              <a:t>Extra days </a:t>
            </a:r>
            <a:r>
              <a:rPr lang="en-US" dirty="0">
                <a:cs typeface="Arial"/>
              </a:rPr>
              <a:t>in a</a:t>
            </a:r>
            <a:r>
              <a:rPr lang="en-US" spc="-55" dirty="0">
                <a:cs typeface="Arial"/>
              </a:rPr>
              <a:t> </a:t>
            </a:r>
            <a:r>
              <a:rPr lang="en-US" spc="-5" dirty="0">
                <a:cs typeface="Arial"/>
              </a:rPr>
              <a:t>skilled nursing facility after Part </a:t>
            </a:r>
            <a:r>
              <a:rPr lang="en-US" dirty="0">
                <a:cs typeface="Arial"/>
              </a:rPr>
              <a:t>A</a:t>
            </a:r>
            <a:r>
              <a:rPr lang="en-US" spc="-2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benefit</a:t>
            </a:r>
          </a:p>
          <a:p>
            <a:pPr lvl="1"/>
            <a:r>
              <a:rPr lang="en-US" spc="-5" dirty="0">
                <a:cs typeface="Arial"/>
              </a:rPr>
              <a:t>Custodial or Long Term Care (help bathing, eating, dressing)</a:t>
            </a:r>
            <a:endParaRPr lang="en-US" dirty="0">
              <a:cs typeface="Arial"/>
            </a:endParaRPr>
          </a:p>
          <a:p>
            <a:pPr lvl="1"/>
            <a:endParaRPr lang="en-US" sz="1200" spc="-5" dirty="0">
              <a:latin typeface="Arial"/>
              <a:cs typeface="Arial"/>
            </a:endParaRPr>
          </a:p>
          <a:p>
            <a:pPr lvl="1"/>
            <a:endParaRPr lang="en-US" sz="1400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64FBC-5723-4F0F-9071-8E3432DC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5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41FF-4E08-467C-BF73-9ECF554D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Standardized Medicare Supplement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13BCC-4727-482E-8D44-BB7B7C52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4649E66-790F-4F02-9189-EA17B35D14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313" y="2671825"/>
            <a:ext cx="9918699" cy="3444875"/>
            <a:chOff x="519" y="1641"/>
            <a:chExt cx="6248" cy="217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359BE049-6459-455C-A5B3-123941D81D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2" y="1641"/>
              <a:ext cx="6215" cy="2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Group 205">
              <a:extLst>
                <a:ext uri="{FF2B5EF4-FFF2-40B4-BE49-F238E27FC236}">
                  <a16:creationId xmlns:a16="http://schemas.microsoft.com/office/drawing/2014/main" id="{976E4E77-B647-415B-84ED-381184CE7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" y="1658"/>
              <a:ext cx="5993" cy="921"/>
              <a:chOff x="519" y="1658"/>
              <a:chExt cx="5993" cy="921"/>
            </a:xfrm>
          </p:grpSpPr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434B7B0E-5683-4B19-932D-6C858A73F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" y="1658"/>
                <a:ext cx="1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9" name="Rectangle 6">
                <a:extLst>
                  <a:ext uri="{FF2B5EF4-FFF2-40B4-BE49-F238E27FC236}">
                    <a16:creationId xmlns:a16="http://schemas.microsoft.com/office/drawing/2014/main" id="{0E06D3FD-1E33-4C2D-A309-4CC62097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" y="1721"/>
                <a:ext cx="9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0" name="Rectangle 7">
                <a:extLst>
                  <a:ext uri="{FF2B5EF4-FFF2-40B4-BE49-F238E27FC236}">
                    <a16:creationId xmlns:a16="http://schemas.microsoft.com/office/drawing/2014/main" id="{B542958A-6837-4B49-A8CA-F80646158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1777"/>
                <a:ext cx="299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Benefits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1" name="Rectangle 8">
                <a:extLst>
                  <a:ext uri="{FF2B5EF4-FFF2-40B4-BE49-F238E27FC236}">
                    <a16:creationId xmlns:a16="http://schemas.microsoft.com/office/drawing/2014/main" id="{3835E454-082F-4A11-ABF3-5AF3546EF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2" name="Rectangle 9">
                <a:extLst>
                  <a:ext uri="{FF2B5EF4-FFF2-40B4-BE49-F238E27FC236}">
                    <a16:creationId xmlns:a16="http://schemas.microsoft.com/office/drawing/2014/main" id="{7BD223BD-905A-4BB0-91FF-3A45B7E5D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5" y="1777"/>
                <a:ext cx="6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3" name="Rectangle 10">
                <a:extLst>
                  <a:ext uri="{FF2B5EF4-FFF2-40B4-BE49-F238E27FC236}">
                    <a16:creationId xmlns:a16="http://schemas.microsoft.com/office/drawing/2014/main" id="{A8BD3BEB-2BA0-4E19-BA4C-215B60263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4" name="Rectangle 11">
                <a:extLst>
                  <a:ext uri="{FF2B5EF4-FFF2-40B4-BE49-F238E27FC236}">
                    <a16:creationId xmlns:a16="http://schemas.microsoft.com/office/drawing/2014/main" id="{9E63D446-355D-43FF-853A-512B5A04F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1777"/>
                <a:ext cx="4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5" name="Rectangle 12">
                <a:extLst>
                  <a:ext uri="{FF2B5EF4-FFF2-40B4-BE49-F238E27FC236}">
                    <a16:creationId xmlns:a16="http://schemas.microsoft.com/office/drawing/2014/main" id="{2EA4C9DB-3879-461E-8F6E-9565EBAD1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6" name="Rectangle 13">
                <a:extLst>
                  <a:ext uri="{FF2B5EF4-FFF2-40B4-BE49-F238E27FC236}">
                    <a16:creationId xmlns:a16="http://schemas.microsoft.com/office/drawing/2014/main" id="{8B43DDCC-F970-4531-A04A-96F865193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" y="1777"/>
                <a:ext cx="6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7" name="Rectangle 14">
                <a:extLst>
                  <a:ext uri="{FF2B5EF4-FFF2-40B4-BE49-F238E27FC236}">
                    <a16:creationId xmlns:a16="http://schemas.microsoft.com/office/drawing/2014/main" id="{F0FC016B-CDDB-43FB-AB4A-AA59B45EF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6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8" name="Rectangle 15">
                <a:extLst>
                  <a:ext uri="{FF2B5EF4-FFF2-40B4-BE49-F238E27FC236}">
                    <a16:creationId xmlns:a16="http://schemas.microsoft.com/office/drawing/2014/main" id="{2C8808DA-E42D-4920-ABD0-0120DE2F1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1" y="1777"/>
                <a:ext cx="57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09" name="Rectangle 16">
                <a:extLst>
                  <a:ext uri="{FF2B5EF4-FFF2-40B4-BE49-F238E27FC236}">
                    <a16:creationId xmlns:a16="http://schemas.microsoft.com/office/drawing/2014/main" id="{7D3C4668-180C-4D49-9816-7069B3AB9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8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0" name="Rectangle 17">
                <a:extLst>
                  <a:ext uri="{FF2B5EF4-FFF2-40B4-BE49-F238E27FC236}">
                    <a16:creationId xmlns:a16="http://schemas.microsoft.com/office/drawing/2014/main" id="{B07C4873-697F-4D6A-A9B7-380893E0B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1778"/>
                <a:ext cx="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1" name="Rectangle 18">
                <a:extLst>
                  <a:ext uri="{FF2B5EF4-FFF2-40B4-BE49-F238E27FC236}">
                    <a16:creationId xmlns:a16="http://schemas.microsoft.com/office/drawing/2014/main" id="{A014194C-82CE-47C2-827F-D3AC03E0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4" y="1770"/>
                <a:ext cx="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*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2" name="Rectangle 19">
                <a:extLst>
                  <a:ext uri="{FF2B5EF4-FFF2-40B4-BE49-F238E27FC236}">
                    <a16:creationId xmlns:a16="http://schemas.microsoft.com/office/drawing/2014/main" id="{95DAB1CA-22C0-41C2-835C-D373C0630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6" y="1770"/>
                <a:ext cx="2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3" name="Rectangle 20">
                <a:extLst>
                  <a:ext uri="{FF2B5EF4-FFF2-40B4-BE49-F238E27FC236}">
                    <a16:creationId xmlns:a16="http://schemas.microsoft.com/office/drawing/2014/main" id="{7F5C82D5-B811-4BF3-95CD-5EDFEE4FF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1777"/>
                <a:ext cx="6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4" name="Rectangle 21">
                <a:extLst>
                  <a:ext uri="{FF2B5EF4-FFF2-40B4-BE49-F238E27FC236}">
                    <a16:creationId xmlns:a16="http://schemas.microsoft.com/office/drawing/2014/main" id="{584D21B1-5118-422F-AAE5-514670CA6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5" name="Rectangle 22">
                <a:extLst>
                  <a:ext uri="{FF2B5EF4-FFF2-40B4-BE49-F238E27FC236}">
                    <a16:creationId xmlns:a16="http://schemas.microsoft.com/office/drawing/2014/main" id="{073C866F-52DE-428A-BAA8-4C7034702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" y="1777"/>
                <a:ext cx="5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6" name="Rectangle 23">
                <a:extLst>
                  <a:ext uri="{FF2B5EF4-FFF2-40B4-BE49-F238E27FC236}">
                    <a16:creationId xmlns:a16="http://schemas.microsoft.com/office/drawing/2014/main" id="{636DB5B7-8ECA-42E5-9777-B423C354B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7" name="Rectangle 24">
                <a:extLst>
                  <a:ext uri="{FF2B5EF4-FFF2-40B4-BE49-F238E27FC236}">
                    <a16:creationId xmlns:a16="http://schemas.microsoft.com/office/drawing/2014/main" id="{312F2C2F-477B-4F63-B957-7F8B89A9E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" y="1777"/>
                <a:ext cx="3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8" name="Rectangle 25">
                <a:extLst>
                  <a:ext uri="{FF2B5EF4-FFF2-40B4-BE49-F238E27FC236}">
                    <a16:creationId xmlns:a16="http://schemas.microsoft.com/office/drawing/2014/main" id="{3EB9CD0B-9ECA-4AEF-B07B-BDDCF9750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5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19" name="Rectangle 26">
                <a:extLst>
                  <a:ext uri="{FF2B5EF4-FFF2-40B4-BE49-F238E27FC236}">
                    <a16:creationId xmlns:a16="http://schemas.microsoft.com/office/drawing/2014/main" id="{6E9EEB72-5FCF-4019-B4A1-07361BCD4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5" y="1777"/>
                <a:ext cx="7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20" name="Rectangle 27">
                <a:extLst>
                  <a:ext uri="{FF2B5EF4-FFF2-40B4-BE49-F238E27FC236}">
                    <a16:creationId xmlns:a16="http://schemas.microsoft.com/office/drawing/2014/main" id="{EC060CA8-006C-4671-B11F-6F0AEDE03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7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21" name="Rectangle 28">
                <a:extLst>
                  <a:ext uri="{FF2B5EF4-FFF2-40B4-BE49-F238E27FC236}">
                    <a16:creationId xmlns:a16="http://schemas.microsoft.com/office/drawing/2014/main" id="{A164B5A9-FBB2-4853-BD77-168325B29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" y="1777"/>
                <a:ext cx="6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22" name="Rectangle 29">
                <a:extLst>
                  <a:ext uri="{FF2B5EF4-FFF2-40B4-BE49-F238E27FC236}">
                    <a16:creationId xmlns:a16="http://schemas.microsoft.com/office/drawing/2014/main" id="{03EF0E94-9AA4-4136-9050-C63A2EF23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5" y="1777"/>
                <a:ext cx="2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23" name="Rectangle 30">
                <a:extLst>
                  <a:ext uri="{FF2B5EF4-FFF2-40B4-BE49-F238E27FC236}">
                    <a16:creationId xmlns:a16="http://schemas.microsoft.com/office/drawing/2014/main" id="{D262FACC-C7EF-4E7D-80B8-AAC0E3261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1760"/>
                <a:ext cx="1698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4" name="Rectangle 31">
                <a:extLst>
                  <a:ext uri="{FF2B5EF4-FFF2-40B4-BE49-F238E27FC236}">
                    <a16:creationId xmlns:a16="http://schemas.microsoft.com/office/drawing/2014/main" id="{51A5B19B-3FE4-4E2D-95EB-9F83E85A4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5" name="Rectangle 32">
                <a:extLst>
                  <a:ext uri="{FF2B5EF4-FFF2-40B4-BE49-F238E27FC236}">
                    <a16:creationId xmlns:a16="http://schemas.microsoft.com/office/drawing/2014/main" id="{C8C5D796-5C35-449F-AC98-0D22EE0BB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6" name="Rectangle 33">
                <a:extLst>
                  <a:ext uri="{FF2B5EF4-FFF2-40B4-BE49-F238E27FC236}">
                    <a16:creationId xmlns:a16="http://schemas.microsoft.com/office/drawing/2014/main" id="{57195588-5EF0-4FC3-9D15-549C82A8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1760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7" name="Rectangle 34">
                <a:extLst>
                  <a:ext uri="{FF2B5EF4-FFF2-40B4-BE49-F238E27FC236}">
                    <a16:creationId xmlns:a16="http://schemas.microsoft.com/office/drawing/2014/main" id="{591437A8-0840-48CC-9DD1-3092A3564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8" name="Rectangle 35">
                <a:extLst>
                  <a:ext uri="{FF2B5EF4-FFF2-40B4-BE49-F238E27FC236}">
                    <a16:creationId xmlns:a16="http://schemas.microsoft.com/office/drawing/2014/main" id="{ABBC9D6C-1279-42D1-A962-B44F95760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9" name="Rectangle 36">
                <a:extLst>
                  <a:ext uri="{FF2B5EF4-FFF2-40B4-BE49-F238E27FC236}">
                    <a16:creationId xmlns:a16="http://schemas.microsoft.com/office/drawing/2014/main" id="{26D7C71F-5EB1-4411-8D5B-6213EFFD1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1760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0" name="Rectangle 37">
                <a:extLst>
                  <a:ext uri="{FF2B5EF4-FFF2-40B4-BE49-F238E27FC236}">
                    <a16:creationId xmlns:a16="http://schemas.microsoft.com/office/drawing/2014/main" id="{1BAB2EB0-14C7-4EEC-939C-A67E9EDEE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1" name="Rectangle 38">
                <a:extLst>
                  <a:ext uri="{FF2B5EF4-FFF2-40B4-BE49-F238E27FC236}">
                    <a16:creationId xmlns:a16="http://schemas.microsoft.com/office/drawing/2014/main" id="{5BABC3A4-9120-4734-9575-5CA036EFA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2" name="Rectangle 39">
                <a:extLst>
                  <a:ext uri="{FF2B5EF4-FFF2-40B4-BE49-F238E27FC236}">
                    <a16:creationId xmlns:a16="http://schemas.microsoft.com/office/drawing/2014/main" id="{2EBEF60F-2E7D-4D72-B792-A0223CBAB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1760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3" name="Rectangle 40">
                <a:extLst>
                  <a:ext uri="{FF2B5EF4-FFF2-40B4-BE49-F238E27FC236}">
                    <a16:creationId xmlns:a16="http://schemas.microsoft.com/office/drawing/2014/main" id="{31AB0027-554C-46D6-9F64-25A4BF8FE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1766"/>
                <a:ext cx="10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4" name="Rectangle 41">
                <a:extLst>
                  <a:ext uri="{FF2B5EF4-FFF2-40B4-BE49-F238E27FC236}">
                    <a16:creationId xmlns:a16="http://schemas.microsoft.com/office/drawing/2014/main" id="{6C54701D-B66D-48AF-989A-27961585B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1760"/>
                <a:ext cx="10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5" name="Rectangle 42">
                <a:extLst>
                  <a:ext uri="{FF2B5EF4-FFF2-40B4-BE49-F238E27FC236}">
                    <a16:creationId xmlns:a16="http://schemas.microsoft.com/office/drawing/2014/main" id="{E4315827-1648-4AE3-BC89-C42932B62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1760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6" name="Rectangle 43">
                <a:extLst>
                  <a:ext uri="{FF2B5EF4-FFF2-40B4-BE49-F238E27FC236}">
                    <a16:creationId xmlns:a16="http://schemas.microsoft.com/office/drawing/2014/main" id="{80C219D6-CAD8-46ED-9579-FB92CACEB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7" name="Rectangle 44">
                <a:extLst>
                  <a:ext uri="{FF2B5EF4-FFF2-40B4-BE49-F238E27FC236}">
                    <a16:creationId xmlns:a16="http://schemas.microsoft.com/office/drawing/2014/main" id="{8B535A75-ED6F-4C95-89F7-4E793A9CE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8" name="Rectangle 45">
                <a:extLst>
                  <a:ext uri="{FF2B5EF4-FFF2-40B4-BE49-F238E27FC236}">
                    <a16:creationId xmlns:a16="http://schemas.microsoft.com/office/drawing/2014/main" id="{AD671726-72FB-4C35-85A4-066C79698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1760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9" name="Rectangle 46">
                <a:extLst>
                  <a:ext uri="{FF2B5EF4-FFF2-40B4-BE49-F238E27FC236}">
                    <a16:creationId xmlns:a16="http://schemas.microsoft.com/office/drawing/2014/main" id="{6615A0E9-B1F5-45B9-9C3C-450090158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0" name="Rectangle 47">
                <a:extLst>
                  <a:ext uri="{FF2B5EF4-FFF2-40B4-BE49-F238E27FC236}">
                    <a16:creationId xmlns:a16="http://schemas.microsoft.com/office/drawing/2014/main" id="{ACC11E04-AA44-4667-96A5-E785526BC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1" name="Rectangle 48">
                <a:extLst>
                  <a:ext uri="{FF2B5EF4-FFF2-40B4-BE49-F238E27FC236}">
                    <a16:creationId xmlns:a16="http://schemas.microsoft.com/office/drawing/2014/main" id="{465328BB-471F-4F79-92B3-741ECE226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1760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2" name="Rectangle 49">
                <a:extLst>
                  <a:ext uri="{FF2B5EF4-FFF2-40B4-BE49-F238E27FC236}">
                    <a16:creationId xmlns:a16="http://schemas.microsoft.com/office/drawing/2014/main" id="{7CF1B3D3-1A54-4F7A-A922-66F7DB933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3" name="Rectangle 50">
                <a:extLst>
                  <a:ext uri="{FF2B5EF4-FFF2-40B4-BE49-F238E27FC236}">
                    <a16:creationId xmlns:a16="http://schemas.microsoft.com/office/drawing/2014/main" id="{376E517B-1FF1-4951-B580-E03D0C8C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4" name="Rectangle 51">
                <a:extLst>
                  <a:ext uri="{FF2B5EF4-FFF2-40B4-BE49-F238E27FC236}">
                    <a16:creationId xmlns:a16="http://schemas.microsoft.com/office/drawing/2014/main" id="{8BD54558-EFF7-4B87-BAE7-86B744C8E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1760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5" name="Rectangle 52">
                <a:extLst>
                  <a:ext uri="{FF2B5EF4-FFF2-40B4-BE49-F238E27FC236}">
                    <a16:creationId xmlns:a16="http://schemas.microsoft.com/office/drawing/2014/main" id="{C4F1264D-44B0-4577-AFD0-0AB81D942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6" name="Rectangle 53">
                <a:extLst>
                  <a:ext uri="{FF2B5EF4-FFF2-40B4-BE49-F238E27FC236}">
                    <a16:creationId xmlns:a16="http://schemas.microsoft.com/office/drawing/2014/main" id="{897FEB3C-C4F5-4E5B-8F11-A0156D79A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7" name="Rectangle 54">
                <a:extLst>
                  <a:ext uri="{FF2B5EF4-FFF2-40B4-BE49-F238E27FC236}">
                    <a16:creationId xmlns:a16="http://schemas.microsoft.com/office/drawing/2014/main" id="{A858C30F-2BE3-4473-A531-4E0AFB2CC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1760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8" name="Rectangle 55">
                <a:extLst>
                  <a:ext uri="{FF2B5EF4-FFF2-40B4-BE49-F238E27FC236}">
                    <a16:creationId xmlns:a16="http://schemas.microsoft.com/office/drawing/2014/main" id="{E900709E-A13B-4354-A5AF-FB09CC6E3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9" name="Rectangle 56">
                <a:extLst>
                  <a:ext uri="{FF2B5EF4-FFF2-40B4-BE49-F238E27FC236}">
                    <a16:creationId xmlns:a16="http://schemas.microsoft.com/office/drawing/2014/main" id="{DC2EFC25-A39D-40C3-B5C2-57DF5D29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0" name="Rectangle 57">
                <a:extLst>
                  <a:ext uri="{FF2B5EF4-FFF2-40B4-BE49-F238E27FC236}">
                    <a16:creationId xmlns:a16="http://schemas.microsoft.com/office/drawing/2014/main" id="{FF3E49B5-14DC-44C5-9DB8-9484A639D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760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1" name="Rectangle 58">
                <a:extLst>
                  <a:ext uri="{FF2B5EF4-FFF2-40B4-BE49-F238E27FC236}">
                    <a16:creationId xmlns:a16="http://schemas.microsoft.com/office/drawing/2014/main" id="{65E6DF9B-0C79-4603-BBCD-B56352278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1766"/>
                <a:ext cx="11" cy="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2" name="Rectangle 59">
                <a:extLst>
                  <a:ext uri="{FF2B5EF4-FFF2-40B4-BE49-F238E27FC236}">
                    <a16:creationId xmlns:a16="http://schemas.microsoft.com/office/drawing/2014/main" id="{7D7A6F75-93F0-492C-9D50-40D15C0BE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1760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3" name="Rectangle 60">
                <a:extLst>
                  <a:ext uri="{FF2B5EF4-FFF2-40B4-BE49-F238E27FC236}">
                    <a16:creationId xmlns:a16="http://schemas.microsoft.com/office/drawing/2014/main" id="{618C4943-1EC9-4A32-98EF-095CA7AFD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1760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4" name="Rectangle 61">
                <a:extLst>
                  <a:ext uri="{FF2B5EF4-FFF2-40B4-BE49-F238E27FC236}">
                    <a16:creationId xmlns:a16="http://schemas.microsoft.com/office/drawing/2014/main" id="{6A5DEB3C-4F11-419E-9212-617FC5AE0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5" name="Rectangle 62">
                <a:extLst>
                  <a:ext uri="{FF2B5EF4-FFF2-40B4-BE49-F238E27FC236}">
                    <a16:creationId xmlns:a16="http://schemas.microsoft.com/office/drawing/2014/main" id="{B1238164-AB10-4D7C-A29C-5E43DD2D0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6" name="Rectangle 63">
                <a:extLst>
                  <a:ext uri="{FF2B5EF4-FFF2-40B4-BE49-F238E27FC236}">
                    <a16:creationId xmlns:a16="http://schemas.microsoft.com/office/drawing/2014/main" id="{2166757B-13DD-41D7-B4F9-E60391D09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7" name="Rectangle 64">
                <a:extLst>
                  <a:ext uri="{FF2B5EF4-FFF2-40B4-BE49-F238E27FC236}">
                    <a16:creationId xmlns:a16="http://schemas.microsoft.com/office/drawing/2014/main" id="{2A7DF15A-4C1A-44FF-807E-D136AC777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1766"/>
                <a:ext cx="10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8" name="Rectangle 65">
                <a:extLst>
                  <a:ext uri="{FF2B5EF4-FFF2-40B4-BE49-F238E27FC236}">
                    <a16:creationId xmlns:a16="http://schemas.microsoft.com/office/drawing/2014/main" id="{8258CDB1-7B07-49FF-B3DF-509C32808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9" name="Rectangle 66">
                <a:extLst>
                  <a:ext uri="{FF2B5EF4-FFF2-40B4-BE49-F238E27FC236}">
                    <a16:creationId xmlns:a16="http://schemas.microsoft.com/office/drawing/2014/main" id="{E3FE3178-CD03-4B72-96C2-F6E998FBC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0" name="Rectangle 67">
                <a:extLst>
                  <a:ext uri="{FF2B5EF4-FFF2-40B4-BE49-F238E27FC236}">
                    <a16:creationId xmlns:a16="http://schemas.microsoft.com/office/drawing/2014/main" id="{7126FB26-7009-4340-A465-D598A1C6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1" name="Rectangle 68">
                <a:extLst>
                  <a:ext uri="{FF2B5EF4-FFF2-40B4-BE49-F238E27FC236}">
                    <a16:creationId xmlns:a16="http://schemas.microsoft.com/office/drawing/2014/main" id="{EDF1C26A-E963-4F4F-BF1D-2D2FE148E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2" name="Rectangle 69">
                <a:extLst>
                  <a:ext uri="{FF2B5EF4-FFF2-40B4-BE49-F238E27FC236}">
                    <a16:creationId xmlns:a16="http://schemas.microsoft.com/office/drawing/2014/main" id="{602081CE-31DA-411B-BCF4-94A4E94E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3" name="Rectangle 70">
                <a:extLst>
                  <a:ext uri="{FF2B5EF4-FFF2-40B4-BE49-F238E27FC236}">
                    <a16:creationId xmlns:a16="http://schemas.microsoft.com/office/drawing/2014/main" id="{C7DABE9B-9438-4D6E-8CE7-73B549CDE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1766"/>
                <a:ext cx="11" cy="117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4" name="Rectangle 71">
                <a:extLst>
                  <a:ext uri="{FF2B5EF4-FFF2-40B4-BE49-F238E27FC236}">
                    <a16:creationId xmlns:a16="http://schemas.microsoft.com/office/drawing/2014/main" id="{1B899E91-693F-4ECA-8478-CC1200E98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1901"/>
                <a:ext cx="59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Medicare Part A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65" name="Rectangle 72">
                <a:extLst>
                  <a:ext uri="{FF2B5EF4-FFF2-40B4-BE49-F238E27FC236}">
                    <a16:creationId xmlns:a16="http://schemas.microsoft.com/office/drawing/2014/main" id="{B8E466DF-0D52-4531-ADE6-BCDD1689E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" y="1980"/>
                <a:ext cx="78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coinsurance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66" name="Rectangle 73">
                <a:extLst>
                  <a:ext uri="{FF2B5EF4-FFF2-40B4-BE49-F238E27FC236}">
                    <a16:creationId xmlns:a16="http://schemas.microsoft.com/office/drawing/2014/main" id="{E73A75E9-413F-4CC4-8DFF-9ED024BD8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" y="1977"/>
                <a:ext cx="45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and hospital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67" name="Rectangle 74">
                <a:extLst>
                  <a:ext uri="{FF2B5EF4-FFF2-40B4-BE49-F238E27FC236}">
                    <a16:creationId xmlns:a16="http://schemas.microsoft.com/office/drawing/2014/main" id="{5014515C-AE53-45A5-9747-63A520AA6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053"/>
                <a:ext cx="9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costs (up to an additional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68" name="Rectangle 75">
                <a:extLst>
                  <a:ext uri="{FF2B5EF4-FFF2-40B4-BE49-F238E27FC236}">
                    <a16:creationId xmlns:a16="http://schemas.microsoft.com/office/drawing/2014/main" id="{C3DD11B1-DF2B-44A9-B7AD-73386CEF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129"/>
                <a:ext cx="88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365 days after Medicare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69" name="Rectangle 76">
                <a:extLst>
                  <a:ext uri="{FF2B5EF4-FFF2-40B4-BE49-F238E27FC236}">
                    <a16:creationId xmlns:a16="http://schemas.microsoft.com/office/drawing/2014/main" id="{3D581392-82EE-43A8-940F-4C4579325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205"/>
                <a:ext cx="63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benefits are used)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0" name="Rectangle 77">
                <a:extLst>
                  <a:ext uri="{FF2B5EF4-FFF2-40B4-BE49-F238E27FC236}">
                    <a16:creationId xmlns:a16="http://schemas.microsoft.com/office/drawing/2014/main" id="{811CE21E-5125-4D0F-9928-0136AC4FB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" y="220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1" name="Rectangle 78">
                <a:extLst>
                  <a:ext uri="{FF2B5EF4-FFF2-40B4-BE49-F238E27FC236}">
                    <a16:creationId xmlns:a16="http://schemas.microsoft.com/office/drawing/2014/main" id="{CC1FD121-190C-4F7C-ACB5-6836B0601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2" name="Rectangle 79">
                <a:extLst>
                  <a:ext uri="{FF2B5EF4-FFF2-40B4-BE49-F238E27FC236}">
                    <a16:creationId xmlns:a16="http://schemas.microsoft.com/office/drawing/2014/main" id="{6A9B8167-87BE-488F-B2CA-4A66C67D5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3" name="Rectangle 80">
                <a:extLst>
                  <a:ext uri="{FF2B5EF4-FFF2-40B4-BE49-F238E27FC236}">
                    <a16:creationId xmlns:a16="http://schemas.microsoft.com/office/drawing/2014/main" id="{744D2E90-4BCF-41BB-AA4F-99014867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4" name="Rectangle 81">
                <a:extLst>
                  <a:ext uri="{FF2B5EF4-FFF2-40B4-BE49-F238E27FC236}">
                    <a16:creationId xmlns:a16="http://schemas.microsoft.com/office/drawing/2014/main" id="{2594187A-E070-426C-8AF7-957ACD7F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5" name="Rectangle 82">
                <a:extLst>
                  <a:ext uri="{FF2B5EF4-FFF2-40B4-BE49-F238E27FC236}">
                    <a16:creationId xmlns:a16="http://schemas.microsoft.com/office/drawing/2014/main" id="{CE1D95D1-ED80-440C-A133-7493AA596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6" name="Rectangle 83">
                <a:extLst>
                  <a:ext uri="{FF2B5EF4-FFF2-40B4-BE49-F238E27FC236}">
                    <a16:creationId xmlns:a16="http://schemas.microsoft.com/office/drawing/2014/main" id="{4073D8DD-8CE3-4AA8-921E-5EEA3FAF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7" name="Rectangle 84">
                <a:extLst>
                  <a:ext uri="{FF2B5EF4-FFF2-40B4-BE49-F238E27FC236}">
                    <a16:creationId xmlns:a16="http://schemas.microsoft.com/office/drawing/2014/main" id="{D5D98700-C10A-4CA8-B3E4-1E0CA84CF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8" name="Rectangle 85">
                <a:extLst>
                  <a:ext uri="{FF2B5EF4-FFF2-40B4-BE49-F238E27FC236}">
                    <a16:creationId xmlns:a16="http://schemas.microsoft.com/office/drawing/2014/main" id="{86B8EC78-1BE5-4B10-A7C2-358A8E0E4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79" name="Rectangle 86">
                <a:extLst>
                  <a:ext uri="{FF2B5EF4-FFF2-40B4-BE49-F238E27FC236}">
                    <a16:creationId xmlns:a16="http://schemas.microsoft.com/office/drawing/2014/main" id="{F666C94E-9E67-4915-A3D7-AEEEA8E17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0" name="Rectangle 87">
                <a:extLst>
                  <a:ext uri="{FF2B5EF4-FFF2-40B4-BE49-F238E27FC236}">
                    <a16:creationId xmlns:a16="http://schemas.microsoft.com/office/drawing/2014/main" id="{D78355D1-C340-436F-8688-D38105266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1" name="Rectangle 88">
                <a:extLst>
                  <a:ext uri="{FF2B5EF4-FFF2-40B4-BE49-F238E27FC236}">
                    <a16:creationId xmlns:a16="http://schemas.microsoft.com/office/drawing/2014/main" id="{0C8A4ADD-8A53-494F-BADD-5D0A893F3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2" name="Rectangle 89">
                <a:extLst>
                  <a:ext uri="{FF2B5EF4-FFF2-40B4-BE49-F238E27FC236}">
                    <a16:creationId xmlns:a16="http://schemas.microsoft.com/office/drawing/2014/main" id="{DA961F0A-A7AE-44A8-974A-6A7C017CE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3" name="Rectangle 90">
                <a:extLst>
                  <a:ext uri="{FF2B5EF4-FFF2-40B4-BE49-F238E27FC236}">
                    <a16:creationId xmlns:a16="http://schemas.microsoft.com/office/drawing/2014/main" id="{C3069E55-E847-49BF-9391-67F1574A1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4" name="Rectangle 91">
                <a:extLst>
                  <a:ext uri="{FF2B5EF4-FFF2-40B4-BE49-F238E27FC236}">
                    <a16:creationId xmlns:a16="http://schemas.microsoft.com/office/drawing/2014/main" id="{E5C03F8E-EBF9-4E54-B0B2-581DDDA93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0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5" name="Rectangle 92">
                <a:extLst>
                  <a:ext uri="{FF2B5EF4-FFF2-40B4-BE49-F238E27FC236}">
                    <a16:creationId xmlns:a16="http://schemas.microsoft.com/office/drawing/2014/main" id="{F44240F3-B654-46D6-B050-5F5FCA7C0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4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6" name="Rectangle 93">
                <a:extLst>
                  <a:ext uri="{FF2B5EF4-FFF2-40B4-BE49-F238E27FC236}">
                    <a16:creationId xmlns:a16="http://schemas.microsoft.com/office/drawing/2014/main" id="{1749AC4E-1EC6-43B0-8290-741C40A94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1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7" name="Rectangle 94">
                <a:extLst>
                  <a:ext uri="{FF2B5EF4-FFF2-40B4-BE49-F238E27FC236}">
                    <a16:creationId xmlns:a16="http://schemas.microsoft.com/office/drawing/2014/main" id="{85585748-0533-437E-86A7-1F7271EE7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8" name="Rectangle 95">
                <a:extLst>
                  <a:ext uri="{FF2B5EF4-FFF2-40B4-BE49-F238E27FC236}">
                    <a16:creationId xmlns:a16="http://schemas.microsoft.com/office/drawing/2014/main" id="{9F89F356-3CAF-4352-B15D-BCA1788BC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89" name="Rectangle 96">
                <a:extLst>
                  <a:ext uri="{FF2B5EF4-FFF2-40B4-BE49-F238E27FC236}">
                    <a16:creationId xmlns:a16="http://schemas.microsoft.com/office/drawing/2014/main" id="{12A3E679-9DA7-41B5-97CE-F0CBCA3C8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" y="190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90" name="Rectangle 97">
                <a:extLst>
                  <a:ext uri="{FF2B5EF4-FFF2-40B4-BE49-F238E27FC236}">
                    <a16:creationId xmlns:a16="http://schemas.microsoft.com/office/drawing/2014/main" id="{B0A8F739-BE04-42F9-B147-FCD6CD718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" y="19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491" name="Rectangle 98">
                <a:extLst>
                  <a:ext uri="{FF2B5EF4-FFF2-40B4-BE49-F238E27FC236}">
                    <a16:creationId xmlns:a16="http://schemas.microsoft.com/office/drawing/2014/main" id="{50E5030A-1196-421B-AEC3-397CA7BCC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1883"/>
                <a:ext cx="1698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2" name="Rectangle 99">
                <a:extLst>
                  <a:ext uri="{FF2B5EF4-FFF2-40B4-BE49-F238E27FC236}">
                    <a16:creationId xmlns:a16="http://schemas.microsoft.com/office/drawing/2014/main" id="{5A604768-7F0B-4EE8-86CF-472DAEE49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3" name="Rectangle 100">
                <a:extLst>
                  <a:ext uri="{FF2B5EF4-FFF2-40B4-BE49-F238E27FC236}">
                    <a16:creationId xmlns:a16="http://schemas.microsoft.com/office/drawing/2014/main" id="{AD1C9CE9-B13B-47C3-ACC6-68FD9E1A9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1883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4" name="Rectangle 101">
                <a:extLst>
                  <a:ext uri="{FF2B5EF4-FFF2-40B4-BE49-F238E27FC236}">
                    <a16:creationId xmlns:a16="http://schemas.microsoft.com/office/drawing/2014/main" id="{F89FD747-35C2-4BCC-9506-A77C8D48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5" name="Rectangle 102">
                <a:extLst>
                  <a:ext uri="{FF2B5EF4-FFF2-40B4-BE49-F238E27FC236}">
                    <a16:creationId xmlns:a16="http://schemas.microsoft.com/office/drawing/2014/main" id="{EA1FECBD-3194-4FF1-B480-0E8B54760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1883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6" name="Rectangle 103">
                <a:extLst>
                  <a:ext uri="{FF2B5EF4-FFF2-40B4-BE49-F238E27FC236}">
                    <a16:creationId xmlns:a16="http://schemas.microsoft.com/office/drawing/2014/main" id="{4BAE8A5C-F227-4CCE-A58B-E5325FC68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7" name="Rectangle 104">
                <a:extLst>
                  <a:ext uri="{FF2B5EF4-FFF2-40B4-BE49-F238E27FC236}">
                    <a16:creationId xmlns:a16="http://schemas.microsoft.com/office/drawing/2014/main" id="{D2F2011C-F040-472F-821A-03BE52CCD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1883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8" name="Rectangle 105">
                <a:extLst>
                  <a:ext uri="{FF2B5EF4-FFF2-40B4-BE49-F238E27FC236}">
                    <a16:creationId xmlns:a16="http://schemas.microsoft.com/office/drawing/2014/main" id="{5260DC8D-2C19-4042-85A4-DD757A82A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1883"/>
                <a:ext cx="10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9" name="Rectangle 106">
                <a:extLst>
                  <a:ext uri="{FF2B5EF4-FFF2-40B4-BE49-F238E27FC236}">
                    <a16:creationId xmlns:a16="http://schemas.microsoft.com/office/drawing/2014/main" id="{13821620-0C98-4135-9786-6E975EC73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1883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0" name="Rectangle 107">
                <a:extLst>
                  <a:ext uri="{FF2B5EF4-FFF2-40B4-BE49-F238E27FC236}">
                    <a16:creationId xmlns:a16="http://schemas.microsoft.com/office/drawing/2014/main" id="{AE5739F7-9970-4531-860F-4ACBD8ABE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1" name="Rectangle 108">
                <a:extLst>
                  <a:ext uri="{FF2B5EF4-FFF2-40B4-BE49-F238E27FC236}">
                    <a16:creationId xmlns:a16="http://schemas.microsoft.com/office/drawing/2014/main" id="{5F6B8D2D-0E32-42B0-8F42-F007CBBF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1883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2" name="Rectangle 109">
                <a:extLst>
                  <a:ext uri="{FF2B5EF4-FFF2-40B4-BE49-F238E27FC236}">
                    <a16:creationId xmlns:a16="http://schemas.microsoft.com/office/drawing/2014/main" id="{AA5FF849-BEBE-4FBC-9754-7C86BC730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3" name="Rectangle 110">
                <a:extLst>
                  <a:ext uri="{FF2B5EF4-FFF2-40B4-BE49-F238E27FC236}">
                    <a16:creationId xmlns:a16="http://schemas.microsoft.com/office/drawing/2014/main" id="{410DFB7C-6218-4523-A448-B62B7F3E0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1883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4" name="Rectangle 111">
                <a:extLst>
                  <a:ext uri="{FF2B5EF4-FFF2-40B4-BE49-F238E27FC236}">
                    <a16:creationId xmlns:a16="http://schemas.microsoft.com/office/drawing/2014/main" id="{E79141B4-C77E-45FC-8653-DCB73145D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5" name="Rectangle 112">
                <a:extLst>
                  <a:ext uri="{FF2B5EF4-FFF2-40B4-BE49-F238E27FC236}">
                    <a16:creationId xmlns:a16="http://schemas.microsoft.com/office/drawing/2014/main" id="{D9C076BA-942D-4A47-9B0D-713762D28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1883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6" name="Rectangle 113">
                <a:extLst>
                  <a:ext uri="{FF2B5EF4-FFF2-40B4-BE49-F238E27FC236}">
                    <a16:creationId xmlns:a16="http://schemas.microsoft.com/office/drawing/2014/main" id="{82B46C73-76FB-4C9D-9274-44169F491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7" name="Rectangle 114">
                <a:extLst>
                  <a:ext uri="{FF2B5EF4-FFF2-40B4-BE49-F238E27FC236}">
                    <a16:creationId xmlns:a16="http://schemas.microsoft.com/office/drawing/2014/main" id="{34B562DA-5EE4-4493-834C-9A81CF998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1883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8" name="Rectangle 115">
                <a:extLst>
                  <a:ext uri="{FF2B5EF4-FFF2-40B4-BE49-F238E27FC236}">
                    <a16:creationId xmlns:a16="http://schemas.microsoft.com/office/drawing/2014/main" id="{23B870E1-64D3-4D9B-905B-995E885B6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9" name="Rectangle 116">
                <a:extLst>
                  <a:ext uri="{FF2B5EF4-FFF2-40B4-BE49-F238E27FC236}">
                    <a16:creationId xmlns:a16="http://schemas.microsoft.com/office/drawing/2014/main" id="{0091FAE3-D370-499F-824D-8E73A984F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1883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0" name="Rectangle 117">
                <a:extLst>
                  <a:ext uri="{FF2B5EF4-FFF2-40B4-BE49-F238E27FC236}">
                    <a16:creationId xmlns:a16="http://schemas.microsoft.com/office/drawing/2014/main" id="{E043AE2D-AC91-4E93-BB22-67621AF4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1883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1" name="Rectangle 118">
                <a:extLst>
                  <a:ext uri="{FF2B5EF4-FFF2-40B4-BE49-F238E27FC236}">
                    <a16:creationId xmlns:a16="http://schemas.microsoft.com/office/drawing/2014/main" id="{E41F0B39-6441-4E69-8C52-901EEEB17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1883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2" name="Rectangle 119">
                <a:extLst>
                  <a:ext uri="{FF2B5EF4-FFF2-40B4-BE49-F238E27FC236}">
                    <a16:creationId xmlns:a16="http://schemas.microsoft.com/office/drawing/2014/main" id="{FD7B14DA-4968-48CC-B086-5D7C0495E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3" name="Rectangle 120">
                <a:extLst>
                  <a:ext uri="{FF2B5EF4-FFF2-40B4-BE49-F238E27FC236}">
                    <a16:creationId xmlns:a16="http://schemas.microsoft.com/office/drawing/2014/main" id="{06C8692F-0AB5-4651-B8F0-0C179A601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4" name="Rectangle 121">
                <a:extLst>
                  <a:ext uri="{FF2B5EF4-FFF2-40B4-BE49-F238E27FC236}">
                    <a16:creationId xmlns:a16="http://schemas.microsoft.com/office/drawing/2014/main" id="{C428F6F4-F276-4DA8-B844-A082EAF53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5" name="Rectangle 122">
                <a:extLst>
                  <a:ext uri="{FF2B5EF4-FFF2-40B4-BE49-F238E27FC236}">
                    <a16:creationId xmlns:a16="http://schemas.microsoft.com/office/drawing/2014/main" id="{D9A5AD1B-D9C2-43A5-8B04-BF401DCE1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1888"/>
                <a:ext cx="10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6" name="Rectangle 123">
                <a:extLst>
                  <a:ext uri="{FF2B5EF4-FFF2-40B4-BE49-F238E27FC236}">
                    <a16:creationId xmlns:a16="http://schemas.microsoft.com/office/drawing/2014/main" id="{A3D7EDAD-731E-4856-ADDF-AAA5791EC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7" name="Rectangle 124">
                <a:extLst>
                  <a:ext uri="{FF2B5EF4-FFF2-40B4-BE49-F238E27FC236}">
                    <a16:creationId xmlns:a16="http://schemas.microsoft.com/office/drawing/2014/main" id="{6D004BBF-5748-49C5-A9BF-6BA92528E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8" name="Rectangle 125">
                <a:extLst>
                  <a:ext uri="{FF2B5EF4-FFF2-40B4-BE49-F238E27FC236}">
                    <a16:creationId xmlns:a16="http://schemas.microsoft.com/office/drawing/2014/main" id="{3526A7B2-04C3-4A9A-B069-E0C625A42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9" name="Rectangle 126">
                <a:extLst>
                  <a:ext uri="{FF2B5EF4-FFF2-40B4-BE49-F238E27FC236}">
                    <a16:creationId xmlns:a16="http://schemas.microsoft.com/office/drawing/2014/main" id="{186133C8-B5C6-402C-9BA7-A93191D78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0" name="Rectangle 127">
                <a:extLst>
                  <a:ext uri="{FF2B5EF4-FFF2-40B4-BE49-F238E27FC236}">
                    <a16:creationId xmlns:a16="http://schemas.microsoft.com/office/drawing/2014/main" id="{5C30951A-A8AE-4BED-BB9A-29CBA699A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1" name="Rectangle 128">
                <a:extLst>
                  <a:ext uri="{FF2B5EF4-FFF2-40B4-BE49-F238E27FC236}">
                    <a16:creationId xmlns:a16="http://schemas.microsoft.com/office/drawing/2014/main" id="{797EDCD4-6971-4150-BAF3-3C2744FC0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1888"/>
                <a:ext cx="11" cy="400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2" name="Rectangle 129">
                <a:extLst>
                  <a:ext uri="{FF2B5EF4-FFF2-40B4-BE49-F238E27FC236}">
                    <a16:creationId xmlns:a16="http://schemas.microsoft.com/office/drawing/2014/main" id="{A9B0B852-E1E9-44BC-8846-5034BE338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305"/>
                <a:ext cx="58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Medicare Part B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3" name="Rectangle 130">
                <a:extLst>
                  <a:ext uri="{FF2B5EF4-FFF2-40B4-BE49-F238E27FC236}">
                    <a16:creationId xmlns:a16="http://schemas.microsoft.com/office/drawing/2014/main" id="{63EBE4EC-BC2C-4282-82DD-D517257EA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382"/>
                <a:ext cx="54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coinsurance or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4" name="Rectangle 131">
                <a:extLst>
                  <a:ext uri="{FF2B5EF4-FFF2-40B4-BE49-F238E27FC236}">
                    <a16:creationId xmlns:a16="http://schemas.microsoft.com/office/drawing/2014/main" id="{7DA5DC45-48DD-47C0-A8D1-7029DD238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3" y="2382"/>
                <a:ext cx="41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copayment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5" name="Rectangle 132">
                <a:extLst>
                  <a:ext uri="{FF2B5EF4-FFF2-40B4-BE49-F238E27FC236}">
                    <a16:creationId xmlns:a16="http://schemas.microsoft.com/office/drawing/2014/main" id="{CEE293FF-EA96-460B-A39D-A1A27F501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38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6" name="Rectangle 133">
                <a:extLst>
                  <a:ext uri="{FF2B5EF4-FFF2-40B4-BE49-F238E27FC236}">
                    <a16:creationId xmlns:a16="http://schemas.microsoft.com/office/drawing/2014/main" id="{E294BC8B-04BE-4F25-ABE2-D16860417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7" name="Rectangle 134">
                <a:extLst>
                  <a:ext uri="{FF2B5EF4-FFF2-40B4-BE49-F238E27FC236}">
                    <a16:creationId xmlns:a16="http://schemas.microsoft.com/office/drawing/2014/main" id="{B2C76735-C2E5-4BCE-BFDE-F697668DD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8" name="Rectangle 135">
                <a:extLst>
                  <a:ext uri="{FF2B5EF4-FFF2-40B4-BE49-F238E27FC236}">
                    <a16:creationId xmlns:a16="http://schemas.microsoft.com/office/drawing/2014/main" id="{F17ABA2A-3B6E-4696-BCF3-0B96F6061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29" name="Rectangle 136">
                <a:extLst>
                  <a:ext uri="{FF2B5EF4-FFF2-40B4-BE49-F238E27FC236}">
                    <a16:creationId xmlns:a16="http://schemas.microsoft.com/office/drawing/2014/main" id="{93B88571-0489-49A1-8E71-0BE85A61B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0" name="Rectangle 137">
                <a:extLst>
                  <a:ext uri="{FF2B5EF4-FFF2-40B4-BE49-F238E27FC236}">
                    <a16:creationId xmlns:a16="http://schemas.microsoft.com/office/drawing/2014/main" id="{409CBB60-5397-4C0B-BECE-DDCCE3FEC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1" name="Rectangle 138">
                <a:extLst>
                  <a:ext uri="{FF2B5EF4-FFF2-40B4-BE49-F238E27FC236}">
                    <a16:creationId xmlns:a16="http://schemas.microsoft.com/office/drawing/2014/main" id="{59D25137-6A0D-46F7-BDED-F95D4B701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2" name="Rectangle 139">
                <a:extLst>
                  <a:ext uri="{FF2B5EF4-FFF2-40B4-BE49-F238E27FC236}">
                    <a16:creationId xmlns:a16="http://schemas.microsoft.com/office/drawing/2014/main" id="{BF9E3686-9AD9-49CD-9FBA-24A78239D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3" name="Rectangle 140">
                <a:extLst>
                  <a:ext uri="{FF2B5EF4-FFF2-40B4-BE49-F238E27FC236}">
                    <a16:creationId xmlns:a16="http://schemas.microsoft.com/office/drawing/2014/main" id="{7D0B541A-25C8-4108-8F6C-42AD8809A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4" name="Rectangle 141">
                <a:extLst>
                  <a:ext uri="{FF2B5EF4-FFF2-40B4-BE49-F238E27FC236}">
                    <a16:creationId xmlns:a16="http://schemas.microsoft.com/office/drawing/2014/main" id="{F9C32DF8-8FCA-4CFF-9B57-E33653C65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5" name="Rectangle 142">
                <a:extLst>
                  <a:ext uri="{FF2B5EF4-FFF2-40B4-BE49-F238E27FC236}">
                    <a16:creationId xmlns:a16="http://schemas.microsoft.com/office/drawing/2014/main" id="{986F8E96-EF7A-4C57-9399-974B7E2E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6" name="Rectangle 143">
                <a:extLst>
                  <a:ext uri="{FF2B5EF4-FFF2-40B4-BE49-F238E27FC236}">
                    <a16:creationId xmlns:a16="http://schemas.microsoft.com/office/drawing/2014/main" id="{245DCB19-67E0-47D8-8F35-86333B9F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7" name="Rectangle 144">
                <a:extLst>
                  <a:ext uri="{FF2B5EF4-FFF2-40B4-BE49-F238E27FC236}">
                    <a16:creationId xmlns:a16="http://schemas.microsoft.com/office/drawing/2014/main" id="{883961FE-7D5E-4ABC-A384-12F2C3FDC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8" name="Rectangle 145">
                <a:extLst>
                  <a:ext uri="{FF2B5EF4-FFF2-40B4-BE49-F238E27FC236}">
                    <a16:creationId xmlns:a16="http://schemas.microsoft.com/office/drawing/2014/main" id="{15EDFAF5-6604-4026-8DEA-9ECCC4F5E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2306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50%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39" name="Rectangle 146">
                <a:extLst>
                  <a:ext uri="{FF2B5EF4-FFF2-40B4-BE49-F238E27FC236}">
                    <a16:creationId xmlns:a16="http://schemas.microsoft.com/office/drawing/2014/main" id="{FC614BCB-8AC4-4063-B67D-D07CAB3E2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0" name="Rectangle 147">
                <a:extLst>
                  <a:ext uri="{FF2B5EF4-FFF2-40B4-BE49-F238E27FC236}">
                    <a16:creationId xmlns:a16="http://schemas.microsoft.com/office/drawing/2014/main" id="{99412005-26E0-4601-B909-3057F01E8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306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75%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1" name="Rectangle 148">
                <a:extLst>
                  <a:ext uri="{FF2B5EF4-FFF2-40B4-BE49-F238E27FC236}">
                    <a16:creationId xmlns:a16="http://schemas.microsoft.com/office/drawing/2014/main" id="{941AB8D5-E173-454B-8C56-BF060A1E5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2" name="Rectangle 149">
                <a:extLst>
                  <a:ext uri="{FF2B5EF4-FFF2-40B4-BE49-F238E27FC236}">
                    <a16:creationId xmlns:a16="http://schemas.microsoft.com/office/drawing/2014/main" id="{D1AD15AB-5729-4A79-B5FF-F32AF7889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3" name="Rectangle 150">
                <a:extLst>
                  <a:ext uri="{FF2B5EF4-FFF2-40B4-BE49-F238E27FC236}">
                    <a16:creationId xmlns:a16="http://schemas.microsoft.com/office/drawing/2014/main" id="{AF406CA0-7ACE-4910-9B75-C10A77391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4" name="Rectangle 151">
                <a:extLst>
                  <a:ext uri="{FF2B5EF4-FFF2-40B4-BE49-F238E27FC236}">
                    <a16:creationId xmlns:a16="http://schemas.microsoft.com/office/drawing/2014/main" id="{35197293-F461-47D9-ADA4-F83EBB4CC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" y="2306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5" name="Rectangle 152">
                <a:extLst>
                  <a:ext uri="{FF2B5EF4-FFF2-40B4-BE49-F238E27FC236}">
                    <a16:creationId xmlns:a16="http://schemas.microsoft.com/office/drawing/2014/main" id="{58289270-556D-4E57-A2EF-5A774D32C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0" y="230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6" name="Rectangle 153">
                <a:extLst>
                  <a:ext uri="{FF2B5EF4-FFF2-40B4-BE49-F238E27FC236}">
                    <a16:creationId xmlns:a16="http://schemas.microsoft.com/office/drawing/2014/main" id="{08E70282-F5AC-484C-AE5C-CC34372DD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3" y="2391"/>
                <a:ext cx="6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**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7" name="Rectangle 154">
                <a:extLst>
                  <a:ext uri="{FF2B5EF4-FFF2-40B4-BE49-F238E27FC236}">
                    <a16:creationId xmlns:a16="http://schemas.microsoft.com/office/drawing/2014/main" id="{B36DF94A-3D1C-420F-8333-B53CBA3E8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8" y="23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48" name="Rectangle 155">
                <a:extLst>
                  <a:ext uri="{FF2B5EF4-FFF2-40B4-BE49-F238E27FC236}">
                    <a16:creationId xmlns:a16="http://schemas.microsoft.com/office/drawing/2014/main" id="{51E99E9C-E522-4CF7-AEA7-AC4DAF51D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2288"/>
                <a:ext cx="1698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9" name="Rectangle 156">
                <a:extLst>
                  <a:ext uri="{FF2B5EF4-FFF2-40B4-BE49-F238E27FC236}">
                    <a16:creationId xmlns:a16="http://schemas.microsoft.com/office/drawing/2014/main" id="{1ED1D548-52BA-4BB8-A7A2-73BBFFCB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0" name="Rectangle 157">
                <a:extLst>
                  <a:ext uri="{FF2B5EF4-FFF2-40B4-BE49-F238E27FC236}">
                    <a16:creationId xmlns:a16="http://schemas.microsoft.com/office/drawing/2014/main" id="{03703A2D-AA1A-43AD-976F-F851A3512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2288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1" name="Rectangle 158">
                <a:extLst>
                  <a:ext uri="{FF2B5EF4-FFF2-40B4-BE49-F238E27FC236}">
                    <a16:creationId xmlns:a16="http://schemas.microsoft.com/office/drawing/2014/main" id="{EAFB136F-BB04-4EF0-AB92-06FE18CD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2" name="Rectangle 159">
                <a:extLst>
                  <a:ext uri="{FF2B5EF4-FFF2-40B4-BE49-F238E27FC236}">
                    <a16:creationId xmlns:a16="http://schemas.microsoft.com/office/drawing/2014/main" id="{9C820FE1-07B0-4A69-8591-5894CA9BB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2288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3" name="Rectangle 160">
                <a:extLst>
                  <a:ext uri="{FF2B5EF4-FFF2-40B4-BE49-F238E27FC236}">
                    <a16:creationId xmlns:a16="http://schemas.microsoft.com/office/drawing/2014/main" id="{0C7B43EC-FE3C-497C-B8C6-8C878B17E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4" name="Rectangle 161">
                <a:extLst>
                  <a:ext uri="{FF2B5EF4-FFF2-40B4-BE49-F238E27FC236}">
                    <a16:creationId xmlns:a16="http://schemas.microsoft.com/office/drawing/2014/main" id="{E709B025-4D9A-4E4C-8BAD-6A1D915F5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288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5" name="Rectangle 162">
                <a:extLst>
                  <a:ext uri="{FF2B5EF4-FFF2-40B4-BE49-F238E27FC236}">
                    <a16:creationId xmlns:a16="http://schemas.microsoft.com/office/drawing/2014/main" id="{5610ECEC-3A02-4AAF-A868-AD5FFD7A4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288"/>
                <a:ext cx="10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6" name="Rectangle 163">
                <a:extLst>
                  <a:ext uri="{FF2B5EF4-FFF2-40B4-BE49-F238E27FC236}">
                    <a16:creationId xmlns:a16="http://schemas.microsoft.com/office/drawing/2014/main" id="{1BD41BA7-5367-4062-9976-EBBF36B2B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288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7" name="Rectangle 164">
                <a:extLst>
                  <a:ext uri="{FF2B5EF4-FFF2-40B4-BE49-F238E27FC236}">
                    <a16:creationId xmlns:a16="http://schemas.microsoft.com/office/drawing/2014/main" id="{9D33ACAD-E75C-4276-8569-0F79B6A01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8" name="Rectangle 165">
                <a:extLst>
                  <a:ext uri="{FF2B5EF4-FFF2-40B4-BE49-F238E27FC236}">
                    <a16:creationId xmlns:a16="http://schemas.microsoft.com/office/drawing/2014/main" id="{089A59CA-E8A3-484C-B263-9C3A10844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288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9" name="Rectangle 166">
                <a:extLst>
                  <a:ext uri="{FF2B5EF4-FFF2-40B4-BE49-F238E27FC236}">
                    <a16:creationId xmlns:a16="http://schemas.microsoft.com/office/drawing/2014/main" id="{5A50F64B-7A9B-46FE-A623-EB04486E0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0" name="Rectangle 167">
                <a:extLst>
                  <a:ext uri="{FF2B5EF4-FFF2-40B4-BE49-F238E27FC236}">
                    <a16:creationId xmlns:a16="http://schemas.microsoft.com/office/drawing/2014/main" id="{9DA86450-59F0-4749-BFE4-3B6831AB7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2288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1" name="Rectangle 168">
                <a:extLst>
                  <a:ext uri="{FF2B5EF4-FFF2-40B4-BE49-F238E27FC236}">
                    <a16:creationId xmlns:a16="http://schemas.microsoft.com/office/drawing/2014/main" id="{1B5E5BB0-7A01-4339-99A8-3E4D49ED7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2" name="Rectangle 169">
                <a:extLst>
                  <a:ext uri="{FF2B5EF4-FFF2-40B4-BE49-F238E27FC236}">
                    <a16:creationId xmlns:a16="http://schemas.microsoft.com/office/drawing/2014/main" id="{09DB442D-2E98-4341-BBC1-7FE78CF1F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2288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3" name="Rectangle 170">
                <a:extLst>
                  <a:ext uri="{FF2B5EF4-FFF2-40B4-BE49-F238E27FC236}">
                    <a16:creationId xmlns:a16="http://schemas.microsoft.com/office/drawing/2014/main" id="{ADECE197-A89C-4C40-AB26-DF23BA7B8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4" name="Rectangle 171">
                <a:extLst>
                  <a:ext uri="{FF2B5EF4-FFF2-40B4-BE49-F238E27FC236}">
                    <a16:creationId xmlns:a16="http://schemas.microsoft.com/office/drawing/2014/main" id="{34B3904B-F519-4750-9F1E-36629B8BF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2288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5" name="Rectangle 172">
                <a:extLst>
                  <a:ext uri="{FF2B5EF4-FFF2-40B4-BE49-F238E27FC236}">
                    <a16:creationId xmlns:a16="http://schemas.microsoft.com/office/drawing/2014/main" id="{EC0A48BD-33E5-483D-8567-2477EF64B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6" name="Rectangle 173">
                <a:extLst>
                  <a:ext uri="{FF2B5EF4-FFF2-40B4-BE49-F238E27FC236}">
                    <a16:creationId xmlns:a16="http://schemas.microsoft.com/office/drawing/2014/main" id="{25D376FF-068F-46AC-BEC1-E008EFBA5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2288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7" name="Rectangle 174">
                <a:extLst>
                  <a:ext uri="{FF2B5EF4-FFF2-40B4-BE49-F238E27FC236}">
                    <a16:creationId xmlns:a16="http://schemas.microsoft.com/office/drawing/2014/main" id="{F7409C24-6608-4FBA-A890-B9FB7A8AB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288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8" name="Rectangle 175">
                <a:extLst>
                  <a:ext uri="{FF2B5EF4-FFF2-40B4-BE49-F238E27FC236}">
                    <a16:creationId xmlns:a16="http://schemas.microsoft.com/office/drawing/2014/main" id="{405E8214-CF6B-4CA9-9272-6E27FAEE8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2288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9" name="Rectangle 176">
                <a:extLst>
                  <a:ext uri="{FF2B5EF4-FFF2-40B4-BE49-F238E27FC236}">
                    <a16:creationId xmlns:a16="http://schemas.microsoft.com/office/drawing/2014/main" id="{1A10D4C0-0B0D-4266-9D98-CCC62B726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0" name="Rectangle 177">
                <a:extLst>
                  <a:ext uri="{FF2B5EF4-FFF2-40B4-BE49-F238E27FC236}">
                    <a16:creationId xmlns:a16="http://schemas.microsoft.com/office/drawing/2014/main" id="{CE8C3801-94B0-417C-99BF-D17DF493F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1" name="Rectangle 178">
                <a:extLst>
                  <a:ext uri="{FF2B5EF4-FFF2-40B4-BE49-F238E27FC236}">
                    <a16:creationId xmlns:a16="http://schemas.microsoft.com/office/drawing/2014/main" id="{77220E8F-D192-441B-AA89-9DA8DC15E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2" name="Rectangle 179">
                <a:extLst>
                  <a:ext uri="{FF2B5EF4-FFF2-40B4-BE49-F238E27FC236}">
                    <a16:creationId xmlns:a16="http://schemas.microsoft.com/office/drawing/2014/main" id="{CF2B068E-82BC-412B-9A97-3E52DA9C7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294"/>
                <a:ext cx="10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3" name="Rectangle 180">
                <a:extLst>
                  <a:ext uri="{FF2B5EF4-FFF2-40B4-BE49-F238E27FC236}">
                    <a16:creationId xmlns:a16="http://schemas.microsoft.com/office/drawing/2014/main" id="{6A91FD35-A3E2-41CE-98A8-998DA304E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4" name="Rectangle 181">
                <a:extLst>
                  <a:ext uri="{FF2B5EF4-FFF2-40B4-BE49-F238E27FC236}">
                    <a16:creationId xmlns:a16="http://schemas.microsoft.com/office/drawing/2014/main" id="{6540F74E-827B-4CFF-B285-B6AC1148D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5" name="Rectangle 182">
                <a:extLst>
                  <a:ext uri="{FF2B5EF4-FFF2-40B4-BE49-F238E27FC236}">
                    <a16:creationId xmlns:a16="http://schemas.microsoft.com/office/drawing/2014/main" id="{E0B3DC86-38ED-4C34-BC75-6D2E2CCAF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6" name="Rectangle 183">
                <a:extLst>
                  <a:ext uri="{FF2B5EF4-FFF2-40B4-BE49-F238E27FC236}">
                    <a16:creationId xmlns:a16="http://schemas.microsoft.com/office/drawing/2014/main" id="{41DA21D5-4022-4BA6-8E23-FB2F96191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7" name="Rectangle 184">
                <a:extLst>
                  <a:ext uri="{FF2B5EF4-FFF2-40B4-BE49-F238E27FC236}">
                    <a16:creationId xmlns:a16="http://schemas.microsoft.com/office/drawing/2014/main" id="{0330AF5B-277F-4BAF-BAC0-CBC73DEC0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8" name="Rectangle 185">
                <a:extLst>
                  <a:ext uri="{FF2B5EF4-FFF2-40B4-BE49-F238E27FC236}">
                    <a16:creationId xmlns:a16="http://schemas.microsoft.com/office/drawing/2014/main" id="{5145A215-4C2A-4BCE-A841-B2447C409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294"/>
                <a:ext cx="11" cy="179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9" name="Rectangle 186">
                <a:extLst>
                  <a:ext uri="{FF2B5EF4-FFF2-40B4-BE49-F238E27FC236}">
                    <a16:creationId xmlns:a16="http://schemas.microsoft.com/office/drawing/2014/main" id="{BF76E3A6-1FA5-4087-BBD9-7B9FB5CA8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492"/>
                <a:ext cx="62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Blood (first 3 pints)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0" name="Rectangle 187">
                <a:extLst>
                  <a:ext uri="{FF2B5EF4-FFF2-40B4-BE49-F238E27FC236}">
                    <a16:creationId xmlns:a16="http://schemas.microsoft.com/office/drawing/2014/main" id="{CEAA56CA-8424-4F76-9A46-FEFA5839D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1" name="Rectangle 188">
                <a:extLst>
                  <a:ext uri="{FF2B5EF4-FFF2-40B4-BE49-F238E27FC236}">
                    <a16:creationId xmlns:a16="http://schemas.microsoft.com/office/drawing/2014/main" id="{D11B4641-2BC5-4890-8F25-BAC9477D4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2" name="Rectangle 189">
                <a:extLst>
                  <a:ext uri="{FF2B5EF4-FFF2-40B4-BE49-F238E27FC236}">
                    <a16:creationId xmlns:a16="http://schemas.microsoft.com/office/drawing/2014/main" id="{85450B5D-8E23-4B87-998D-48A65781C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3" name="Rectangle 190">
                <a:extLst>
                  <a:ext uri="{FF2B5EF4-FFF2-40B4-BE49-F238E27FC236}">
                    <a16:creationId xmlns:a16="http://schemas.microsoft.com/office/drawing/2014/main" id="{1E465914-A28C-4CF7-BBA6-4715DA539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4" name="Rectangle 191">
                <a:extLst>
                  <a:ext uri="{FF2B5EF4-FFF2-40B4-BE49-F238E27FC236}">
                    <a16:creationId xmlns:a16="http://schemas.microsoft.com/office/drawing/2014/main" id="{23955898-70B2-4017-B709-9AF5FE676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5" name="Rectangle 192">
                <a:extLst>
                  <a:ext uri="{FF2B5EF4-FFF2-40B4-BE49-F238E27FC236}">
                    <a16:creationId xmlns:a16="http://schemas.microsoft.com/office/drawing/2014/main" id="{BB8DBB54-6B2A-47A7-8D72-6508A91CA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6" name="Rectangle 193">
                <a:extLst>
                  <a:ext uri="{FF2B5EF4-FFF2-40B4-BE49-F238E27FC236}">
                    <a16:creationId xmlns:a16="http://schemas.microsoft.com/office/drawing/2014/main" id="{4F8C890E-F806-4E8E-9C19-3D867C2F5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7" name="Rectangle 194">
                <a:extLst>
                  <a:ext uri="{FF2B5EF4-FFF2-40B4-BE49-F238E27FC236}">
                    <a16:creationId xmlns:a16="http://schemas.microsoft.com/office/drawing/2014/main" id="{9C5D8568-EEDB-4757-9627-96863A17E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8" name="Rectangle 195">
                <a:extLst>
                  <a:ext uri="{FF2B5EF4-FFF2-40B4-BE49-F238E27FC236}">
                    <a16:creationId xmlns:a16="http://schemas.microsoft.com/office/drawing/2014/main" id="{3A29907F-5830-4258-8DB0-46CD0BAE7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89" name="Rectangle 196">
                <a:extLst>
                  <a:ext uri="{FF2B5EF4-FFF2-40B4-BE49-F238E27FC236}">
                    <a16:creationId xmlns:a16="http://schemas.microsoft.com/office/drawing/2014/main" id="{B0B19193-354B-4805-B2F1-529270B7E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0" name="Rectangle 197">
                <a:extLst>
                  <a:ext uri="{FF2B5EF4-FFF2-40B4-BE49-F238E27FC236}">
                    <a16:creationId xmlns:a16="http://schemas.microsoft.com/office/drawing/2014/main" id="{E46D581A-CE56-4E95-B7D2-3856F83EE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1" name="Rectangle 198">
                <a:extLst>
                  <a:ext uri="{FF2B5EF4-FFF2-40B4-BE49-F238E27FC236}">
                    <a16:creationId xmlns:a16="http://schemas.microsoft.com/office/drawing/2014/main" id="{D26CADEA-D28E-40E8-9978-7FC837C3F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2" name="Rectangle 199">
                <a:extLst>
                  <a:ext uri="{FF2B5EF4-FFF2-40B4-BE49-F238E27FC236}">
                    <a16:creationId xmlns:a16="http://schemas.microsoft.com/office/drawing/2014/main" id="{2E918DBD-8A65-4234-B3F3-6663CE100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3" name="Rectangle 200">
                <a:extLst>
                  <a:ext uri="{FF2B5EF4-FFF2-40B4-BE49-F238E27FC236}">
                    <a16:creationId xmlns:a16="http://schemas.microsoft.com/office/drawing/2014/main" id="{B07A54DB-3284-41F0-8557-E72560EB3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2492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50%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4" name="Rectangle 201">
                <a:extLst>
                  <a:ext uri="{FF2B5EF4-FFF2-40B4-BE49-F238E27FC236}">
                    <a16:creationId xmlns:a16="http://schemas.microsoft.com/office/drawing/2014/main" id="{AC95E243-719B-4C9B-92F3-D71CB23C3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5" name="Rectangle 202">
                <a:extLst>
                  <a:ext uri="{FF2B5EF4-FFF2-40B4-BE49-F238E27FC236}">
                    <a16:creationId xmlns:a16="http://schemas.microsoft.com/office/drawing/2014/main" id="{994BA97C-14CC-4063-AD50-248D3FBC5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492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75%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6" name="Rectangle 203">
                <a:extLst>
                  <a:ext uri="{FF2B5EF4-FFF2-40B4-BE49-F238E27FC236}">
                    <a16:creationId xmlns:a16="http://schemas.microsoft.com/office/drawing/2014/main" id="{09F869AD-EFBD-4778-955C-0578CE4A5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597" name="Rectangle 204">
                <a:extLst>
                  <a:ext uri="{FF2B5EF4-FFF2-40B4-BE49-F238E27FC236}">
                    <a16:creationId xmlns:a16="http://schemas.microsoft.com/office/drawing/2014/main" id="{DBDE708B-6BAC-4C28-88C5-2DA36FA28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0" name="Group 406">
              <a:extLst>
                <a:ext uri="{FF2B5EF4-FFF2-40B4-BE49-F238E27FC236}">
                  <a16:creationId xmlns:a16="http://schemas.microsoft.com/office/drawing/2014/main" id="{628547D8-F094-457F-8700-E8077A32D8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" y="2473"/>
              <a:ext cx="5933" cy="659"/>
              <a:chOff x="579" y="2473"/>
              <a:chExt cx="5933" cy="659"/>
            </a:xfrm>
          </p:grpSpPr>
          <p:sp>
            <p:nvSpPr>
              <p:cNvPr id="198" name="Rectangle 206">
                <a:extLst>
                  <a:ext uri="{FF2B5EF4-FFF2-40B4-BE49-F238E27FC236}">
                    <a16:creationId xmlns:a16="http://schemas.microsoft.com/office/drawing/2014/main" id="{5A981A58-7F51-4D15-A31B-8DF5281AA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99" name="Rectangle 207">
                <a:extLst>
                  <a:ext uri="{FF2B5EF4-FFF2-40B4-BE49-F238E27FC236}">
                    <a16:creationId xmlns:a16="http://schemas.microsoft.com/office/drawing/2014/main" id="{19427E38-9C87-4950-9306-608953942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492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00" name="Rectangle 208">
                <a:extLst>
                  <a:ext uri="{FF2B5EF4-FFF2-40B4-BE49-F238E27FC236}">
                    <a16:creationId xmlns:a16="http://schemas.microsoft.com/office/drawing/2014/main" id="{E161B5D6-4537-4106-99D6-CAB3C0C2B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" y="249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01" name="Rectangle 209">
                <a:extLst>
                  <a:ext uri="{FF2B5EF4-FFF2-40B4-BE49-F238E27FC236}">
                    <a16:creationId xmlns:a16="http://schemas.microsoft.com/office/drawing/2014/main" id="{EFEB9AFC-5BEF-477D-A49F-55D7B3A0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2473"/>
                <a:ext cx="1698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2" name="Rectangle 210">
                <a:extLst>
                  <a:ext uri="{FF2B5EF4-FFF2-40B4-BE49-F238E27FC236}">
                    <a16:creationId xmlns:a16="http://schemas.microsoft.com/office/drawing/2014/main" id="{F455EA84-CBCE-4B6C-9736-F4DFBB4F4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3" name="Rectangle 211">
                <a:extLst>
                  <a:ext uri="{FF2B5EF4-FFF2-40B4-BE49-F238E27FC236}">
                    <a16:creationId xmlns:a16="http://schemas.microsoft.com/office/drawing/2014/main" id="{96889BBB-2A1B-49EC-B9FF-35D887EFB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2473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4" name="Rectangle 212">
                <a:extLst>
                  <a:ext uri="{FF2B5EF4-FFF2-40B4-BE49-F238E27FC236}">
                    <a16:creationId xmlns:a16="http://schemas.microsoft.com/office/drawing/2014/main" id="{9436F706-FE00-4263-82CB-F94D1FF36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5" name="Rectangle 213">
                <a:extLst>
                  <a:ext uri="{FF2B5EF4-FFF2-40B4-BE49-F238E27FC236}">
                    <a16:creationId xmlns:a16="http://schemas.microsoft.com/office/drawing/2014/main" id="{77C5C9F2-FCE4-487F-AD9E-C8BB4207E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2473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6" name="Rectangle 214">
                <a:extLst>
                  <a:ext uri="{FF2B5EF4-FFF2-40B4-BE49-F238E27FC236}">
                    <a16:creationId xmlns:a16="http://schemas.microsoft.com/office/drawing/2014/main" id="{BD30806B-6B0D-4813-9BA0-CEECA3388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7" name="Rectangle 215">
                <a:extLst>
                  <a:ext uri="{FF2B5EF4-FFF2-40B4-BE49-F238E27FC236}">
                    <a16:creationId xmlns:a16="http://schemas.microsoft.com/office/drawing/2014/main" id="{B8386A5A-DF47-43C4-BE92-CBE99FA34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473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8" name="Rectangle 216">
                <a:extLst>
                  <a:ext uri="{FF2B5EF4-FFF2-40B4-BE49-F238E27FC236}">
                    <a16:creationId xmlns:a16="http://schemas.microsoft.com/office/drawing/2014/main" id="{A8536D4C-8F63-46A0-AB8C-D38ABD404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473"/>
                <a:ext cx="10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9" name="Rectangle 217">
                <a:extLst>
                  <a:ext uri="{FF2B5EF4-FFF2-40B4-BE49-F238E27FC236}">
                    <a16:creationId xmlns:a16="http://schemas.microsoft.com/office/drawing/2014/main" id="{B6F571B9-5F8F-4278-AA22-F9652C570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473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0" name="Rectangle 218">
                <a:extLst>
                  <a:ext uri="{FF2B5EF4-FFF2-40B4-BE49-F238E27FC236}">
                    <a16:creationId xmlns:a16="http://schemas.microsoft.com/office/drawing/2014/main" id="{19B3525B-1424-457C-8CD9-8443BC156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1" name="Rectangle 219">
                <a:extLst>
                  <a:ext uri="{FF2B5EF4-FFF2-40B4-BE49-F238E27FC236}">
                    <a16:creationId xmlns:a16="http://schemas.microsoft.com/office/drawing/2014/main" id="{A56948AA-3E97-4F41-BC65-412F68C04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473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2" name="Rectangle 220">
                <a:extLst>
                  <a:ext uri="{FF2B5EF4-FFF2-40B4-BE49-F238E27FC236}">
                    <a16:creationId xmlns:a16="http://schemas.microsoft.com/office/drawing/2014/main" id="{C0BBB83A-B084-43F9-B85E-FD4E62367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3" name="Rectangle 221">
                <a:extLst>
                  <a:ext uri="{FF2B5EF4-FFF2-40B4-BE49-F238E27FC236}">
                    <a16:creationId xmlns:a16="http://schemas.microsoft.com/office/drawing/2014/main" id="{2EB40654-EA00-4245-953B-6B0A03D23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2473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4" name="Rectangle 222">
                <a:extLst>
                  <a:ext uri="{FF2B5EF4-FFF2-40B4-BE49-F238E27FC236}">
                    <a16:creationId xmlns:a16="http://schemas.microsoft.com/office/drawing/2014/main" id="{7CD921ED-C608-44E2-AA41-1F9014FED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5" name="Rectangle 223">
                <a:extLst>
                  <a:ext uri="{FF2B5EF4-FFF2-40B4-BE49-F238E27FC236}">
                    <a16:creationId xmlns:a16="http://schemas.microsoft.com/office/drawing/2014/main" id="{D5C9E65A-ED5D-4B2F-A059-DCC13AFD7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2473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6" name="Rectangle 224">
                <a:extLst>
                  <a:ext uri="{FF2B5EF4-FFF2-40B4-BE49-F238E27FC236}">
                    <a16:creationId xmlns:a16="http://schemas.microsoft.com/office/drawing/2014/main" id="{2D30B0CA-FDB5-4244-AE9A-8D26F2A1C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7" name="Rectangle 225">
                <a:extLst>
                  <a:ext uri="{FF2B5EF4-FFF2-40B4-BE49-F238E27FC236}">
                    <a16:creationId xmlns:a16="http://schemas.microsoft.com/office/drawing/2014/main" id="{EE52F5BD-844E-43AB-91DD-F123C971A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2473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8" name="Rectangle 226">
                <a:extLst>
                  <a:ext uri="{FF2B5EF4-FFF2-40B4-BE49-F238E27FC236}">
                    <a16:creationId xmlns:a16="http://schemas.microsoft.com/office/drawing/2014/main" id="{25CB9A10-0335-4B96-9D3B-067B436EF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9" name="Rectangle 227">
                <a:extLst>
                  <a:ext uri="{FF2B5EF4-FFF2-40B4-BE49-F238E27FC236}">
                    <a16:creationId xmlns:a16="http://schemas.microsoft.com/office/drawing/2014/main" id="{86E10062-38F1-40A4-95A9-80867BFE9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2473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0" name="Rectangle 228">
                <a:extLst>
                  <a:ext uri="{FF2B5EF4-FFF2-40B4-BE49-F238E27FC236}">
                    <a16:creationId xmlns:a16="http://schemas.microsoft.com/office/drawing/2014/main" id="{15620782-B891-42C5-9F97-E5B0CAC48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473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1" name="Rectangle 229">
                <a:extLst>
                  <a:ext uri="{FF2B5EF4-FFF2-40B4-BE49-F238E27FC236}">
                    <a16:creationId xmlns:a16="http://schemas.microsoft.com/office/drawing/2014/main" id="{4EE16F2B-BC2D-4A0C-AC35-5535A80CC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2473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2" name="Rectangle 230">
                <a:extLst>
                  <a:ext uri="{FF2B5EF4-FFF2-40B4-BE49-F238E27FC236}">
                    <a16:creationId xmlns:a16="http://schemas.microsoft.com/office/drawing/2014/main" id="{952F0AAD-752A-4FCD-BBA6-54D6AC57E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3" name="Rectangle 231">
                <a:extLst>
                  <a:ext uri="{FF2B5EF4-FFF2-40B4-BE49-F238E27FC236}">
                    <a16:creationId xmlns:a16="http://schemas.microsoft.com/office/drawing/2014/main" id="{D484DA7D-0DD6-4B4E-8E58-25143F802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4" name="Rectangle 232">
                <a:extLst>
                  <a:ext uri="{FF2B5EF4-FFF2-40B4-BE49-F238E27FC236}">
                    <a16:creationId xmlns:a16="http://schemas.microsoft.com/office/drawing/2014/main" id="{925EE80D-11AD-4313-8E3C-C9A96C7BC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5" name="Rectangle 233">
                <a:extLst>
                  <a:ext uri="{FF2B5EF4-FFF2-40B4-BE49-F238E27FC236}">
                    <a16:creationId xmlns:a16="http://schemas.microsoft.com/office/drawing/2014/main" id="{A76A441E-4023-4B19-9CD3-59BDF4D14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479"/>
                <a:ext cx="10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6" name="Rectangle 234">
                <a:extLst>
                  <a:ext uri="{FF2B5EF4-FFF2-40B4-BE49-F238E27FC236}">
                    <a16:creationId xmlns:a16="http://schemas.microsoft.com/office/drawing/2014/main" id="{F257F829-BA14-4C70-8AD5-837DE0627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7" name="Rectangle 235">
                <a:extLst>
                  <a:ext uri="{FF2B5EF4-FFF2-40B4-BE49-F238E27FC236}">
                    <a16:creationId xmlns:a16="http://schemas.microsoft.com/office/drawing/2014/main" id="{51538632-3181-40AB-8999-C1246CF37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8" name="Rectangle 236">
                <a:extLst>
                  <a:ext uri="{FF2B5EF4-FFF2-40B4-BE49-F238E27FC236}">
                    <a16:creationId xmlns:a16="http://schemas.microsoft.com/office/drawing/2014/main" id="{2B106FA3-1B18-4EF5-851E-43A5EE6ED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9" name="Rectangle 237">
                <a:extLst>
                  <a:ext uri="{FF2B5EF4-FFF2-40B4-BE49-F238E27FC236}">
                    <a16:creationId xmlns:a16="http://schemas.microsoft.com/office/drawing/2014/main" id="{FB6643B9-3178-44BE-BAAF-09B369C94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0" name="Rectangle 238">
                <a:extLst>
                  <a:ext uri="{FF2B5EF4-FFF2-40B4-BE49-F238E27FC236}">
                    <a16:creationId xmlns:a16="http://schemas.microsoft.com/office/drawing/2014/main" id="{0C25A03C-8188-4787-8A47-7601EA2AA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1" name="Rectangle 239">
                <a:extLst>
                  <a:ext uri="{FF2B5EF4-FFF2-40B4-BE49-F238E27FC236}">
                    <a16:creationId xmlns:a16="http://schemas.microsoft.com/office/drawing/2014/main" id="{A4AE0199-95FD-44E4-97F7-58F4164BA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479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2" name="Rectangle 240">
                <a:extLst>
                  <a:ext uri="{FF2B5EF4-FFF2-40B4-BE49-F238E27FC236}">
                    <a16:creationId xmlns:a16="http://schemas.microsoft.com/office/drawing/2014/main" id="{874E17E2-0094-44E5-BACD-78E1EB5D2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91"/>
                <a:ext cx="71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Part A hospice care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3" name="Rectangle 241">
                <a:extLst>
                  <a:ext uri="{FF2B5EF4-FFF2-40B4-BE49-F238E27FC236}">
                    <a16:creationId xmlns:a16="http://schemas.microsoft.com/office/drawing/2014/main" id="{B92476B9-B8DA-4DB6-BDAD-B4D566529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668"/>
                <a:ext cx="96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coinsurance or copayment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4" name="Rectangle 242">
                <a:extLst>
                  <a:ext uri="{FF2B5EF4-FFF2-40B4-BE49-F238E27FC236}">
                    <a16:creationId xmlns:a16="http://schemas.microsoft.com/office/drawing/2014/main" id="{23574D28-3C6A-4ED7-82A8-CBEC05E2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668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5" name="Rectangle 243">
                <a:extLst>
                  <a:ext uri="{FF2B5EF4-FFF2-40B4-BE49-F238E27FC236}">
                    <a16:creationId xmlns:a16="http://schemas.microsoft.com/office/drawing/2014/main" id="{C9E8952D-78A2-43B8-A352-3C5659F01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6" name="Rectangle 244">
                <a:extLst>
                  <a:ext uri="{FF2B5EF4-FFF2-40B4-BE49-F238E27FC236}">
                    <a16:creationId xmlns:a16="http://schemas.microsoft.com/office/drawing/2014/main" id="{7A45145F-7C18-4930-80AB-16783D079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7" name="Rectangle 245">
                <a:extLst>
                  <a:ext uri="{FF2B5EF4-FFF2-40B4-BE49-F238E27FC236}">
                    <a16:creationId xmlns:a16="http://schemas.microsoft.com/office/drawing/2014/main" id="{B04FFFD0-342E-4F89-B593-1DA96F64C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8" name="Rectangle 246">
                <a:extLst>
                  <a:ext uri="{FF2B5EF4-FFF2-40B4-BE49-F238E27FC236}">
                    <a16:creationId xmlns:a16="http://schemas.microsoft.com/office/drawing/2014/main" id="{85D75BB8-925C-4D59-8F9B-A258D0A82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39" name="Rectangle 247">
                <a:extLst>
                  <a:ext uri="{FF2B5EF4-FFF2-40B4-BE49-F238E27FC236}">
                    <a16:creationId xmlns:a16="http://schemas.microsoft.com/office/drawing/2014/main" id="{8F7F439C-E46C-445D-A20D-FBFA91B7B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0" name="Rectangle 248">
                <a:extLst>
                  <a:ext uri="{FF2B5EF4-FFF2-40B4-BE49-F238E27FC236}">
                    <a16:creationId xmlns:a16="http://schemas.microsoft.com/office/drawing/2014/main" id="{2C8DFEC9-12A3-4C96-94F0-67D465521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1" name="Rectangle 249">
                <a:extLst>
                  <a:ext uri="{FF2B5EF4-FFF2-40B4-BE49-F238E27FC236}">
                    <a16:creationId xmlns:a16="http://schemas.microsoft.com/office/drawing/2014/main" id="{A9770C62-FCD7-460C-B984-FEDA8B826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2" name="Rectangle 250">
                <a:extLst>
                  <a:ext uri="{FF2B5EF4-FFF2-40B4-BE49-F238E27FC236}">
                    <a16:creationId xmlns:a16="http://schemas.microsoft.com/office/drawing/2014/main" id="{F60FB185-6806-4EE2-8E61-90432FA1F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3" name="Rectangle 251">
                <a:extLst>
                  <a:ext uri="{FF2B5EF4-FFF2-40B4-BE49-F238E27FC236}">
                    <a16:creationId xmlns:a16="http://schemas.microsoft.com/office/drawing/2014/main" id="{290B3F35-D88C-481C-90B4-7E223380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4" name="Rectangle 252">
                <a:extLst>
                  <a:ext uri="{FF2B5EF4-FFF2-40B4-BE49-F238E27FC236}">
                    <a16:creationId xmlns:a16="http://schemas.microsoft.com/office/drawing/2014/main" id="{1EEFF6DF-0B41-46BC-8769-14A78D45C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5" name="Rectangle 253">
                <a:extLst>
                  <a:ext uri="{FF2B5EF4-FFF2-40B4-BE49-F238E27FC236}">
                    <a16:creationId xmlns:a16="http://schemas.microsoft.com/office/drawing/2014/main" id="{4CCBD750-3281-45CC-A812-FA160CA9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6" name="Rectangle 254">
                <a:extLst>
                  <a:ext uri="{FF2B5EF4-FFF2-40B4-BE49-F238E27FC236}">
                    <a16:creationId xmlns:a16="http://schemas.microsoft.com/office/drawing/2014/main" id="{46176B04-881A-4E72-9D8B-D589B137F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7" name="Rectangle 255">
                <a:extLst>
                  <a:ext uri="{FF2B5EF4-FFF2-40B4-BE49-F238E27FC236}">
                    <a16:creationId xmlns:a16="http://schemas.microsoft.com/office/drawing/2014/main" id="{D38DED24-0562-4BE9-B944-09DB2C63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2591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50%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8" name="Rectangle 256">
                <a:extLst>
                  <a:ext uri="{FF2B5EF4-FFF2-40B4-BE49-F238E27FC236}">
                    <a16:creationId xmlns:a16="http://schemas.microsoft.com/office/drawing/2014/main" id="{5B75D6A9-9651-444D-BAA0-748C31E3B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49" name="Rectangle 257">
                <a:extLst>
                  <a:ext uri="{FF2B5EF4-FFF2-40B4-BE49-F238E27FC236}">
                    <a16:creationId xmlns:a16="http://schemas.microsoft.com/office/drawing/2014/main" id="{04ADCBD4-4DD6-4B5F-B99B-EFD3661EA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591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75%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50" name="Rectangle 258">
                <a:extLst>
                  <a:ext uri="{FF2B5EF4-FFF2-40B4-BE49-F238E27FC236}">
                    <a16:creationId xmlns:a16="http://schemas.microsoft.com/office/drawing/2014/main" id="{2DB88574-BCAD-48F6-AB9F-D5C1F9BF2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51" name="Rectangle 259">
                <a:extLst>
                  <a:ext uri="{FF2B5EF4-FFF2-40B4-BE49-F238E27FC236}">
                    <a16:creationId xmlns:a16="http://schemas.microsoft.com/office/drawing/2014/main" id="{8E4C28F8-AB25-41FF-9F47-728AFA742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52" name="Rectangle 260">
                <a:extLst>
                  <a:ext uri="{FF2B5EF4-FFF2-40B4-BE49-F238E27FC236}">
                    <a16:creationId xmlns:a16="http://schemas.microsoft.com/office/drawing/2014/main" id="{592DDC95-07E1-4240-A2E4-2624F5EEA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53" name="Rectangle 261">
                <a:extLst>
                  <a:ext uri="{FF2B5EF4-FFF2-40B4-BE49-F238E27FC236}">
                    <a16:creationId xmlns:a16="http://schemas.microsoft.com/office/drawing/2014/main" id="{F41E8BA7-2AD3-483B-9D73-2B74F75A8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591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54" name="Rectangle 262">
                <a:extLst>
                  <a:ext uri="{FF2B5EF4-FFF2-40B4-BE49-F238E27FC236}">
                    <a16:creationId xmlns:a16="http://schemas.microsoft.com/office/drawing/2014/main" id="{F0B834CF-3185-4994-8C34-09865E09D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" y="259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55" name="Rectangle 263">
                <a:extLst>
                  <a:ext uri="{FF2B5EF4-FFF2-40B4-BE49-F238E27FC236}">
                    <a16:creationId xmlns:a16="http://schemas.microsoft.com/office/drawing/2014/main" id="{C7DB2416-1280-422F-B06E-DA9A13B8B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2574"/>
                <a:ext cx="1698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6" name="Rectangle 264">
                <a:extLst>
                  <a:ext uri="{FF2B5EF4-FFF2-40B4-BE49-F238E27FC236}">
                    <a16:creationId xmlns:a16="http://schemas.microsoft.com/office/drawing/2014/main" id="{2DF9A637-2A0A-45B1-8D50-B2D7B24D2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7" name="Rectangle 265">
                <a:extLst>
                  <a:ext uri="{FF2B5EF4-FFF2-40B4-BE49-F238E27FC236}">
                    <a16:creationId xmlns:a16="http://schemas.microsoft.com/office/drawing/2014/main" id="{666A94C4-CE0D-4165-96AC-7869B5280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2574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8" name="Rectangle 266">
                <a:extLst>
                  <a:ext uri="{FF2B5EF4-FFF2-40B4-BE49-F238E27FC236}">
                    <a16:creationId xmlns:a16="http://schemas.microsoft.com/office/drawing/2014/main" id="{84722D8B-CA30-4CC2-B4D3-CB5A629E4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9" name="Rectangle 267">
                <a:extLst>
                  <a:ext uri="{FF2B5EF4-FFF2-40B4-BE49-F238E27FC236}">
                    <a16:creationId xmlns:a16="http://schemas.microsoft.com/office/drawing/2014/main" id="{EA50AA4F-E481-4B5D-9B44-343FC66AB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2574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0" name="Rectangle 268">
                <a:extLst>
                  <a:ext uri="{FF2B5EF4-FFF2-40B4-BE49-F238E27FC236}">
                    <a16:creationId xmlns:a16="http://schemas.microsoft.com/office/drawing/2014/main" id="{F9A7FE11-35BC-4C40-9C84-FD85C381C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1" name="Rectangle 269">
                <a:extLst>
                  <a:ext uri="{FF2B5EF4-FFF2-40B4-BE49-F238E27FC236}">
                    <a16:creationId xmlns:a16="http://schemas.microsoft.com/office/drawing/2014/main" id="{CBA7FBD6-7D98-4CA9-9133-6CE0CE495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574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2" name="Rectangle 270">
                <a:extLst>
                  <a:ext uri="{FF2B5EF4-FFF2-40B4-BE49-F238E27FC236}">
                    <a16:creationId xmlns:a16="http://schemas.microsoft.com/office/drawing/2014/main" id="{E41F7EA2-2A31-417E-BAD6-C25432699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574"/>
                <a:ext cx="10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3" name="Rectangle 271">
                <a:extLst>
                  <a:ext uri="{FF2B5EF4-FFF2-40B4-BE49-F238E27FC236}">
                    <a16:creationId xmlns:a16="http://schemas.microsoft.com/office/drawing/2014/main" id="{6747A876-DD59-43A4-A69C-AF270918B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574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4" name="Rectangle 272">
                <a:extLst>
                  <a:ext uri="{FF2B5EF4-FFF2-40B4-BE49-F238E27FC236}">
                    <a16:creationId xmlns:a16="http://schemas.microsoft.com/office/drawing/2014/main" id="{8763EB40-4F8B-4C77-B745-06EB26D01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5" name="Rectangle 273">
                <a:extLst>
                  <a:ext uri="{FF2B5EF4-FFF2-40B4-BE49-F238E27FC236}">
                    <a16:creationId xmlns:a16="http://schemas.microsoft.com/office/drawing/2014/main" id="{342B435C-8454-4BD8-AFD8-04470D722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574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6" name="Rectangle 274">
                <a:extLst>
                  <a:ext uri="{FF2B5EF4-FFF2-40B4-BE49-F238E27FC236}">
                    <a16:creationId xmlns:a16="http://schemas.microsoft.com/office/drawing/2014/main" id="{1E26E96F-E025-4605-B56E-83220E432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7" name="Rectangle 275">
                <a:extLst>
                  <a:ext uri="{FF2B5EF4-FFF2-40B4-BE49-F238E27FC236}">
                    <a16:creationId xmlns:a16="http://schemas.microsoft.com/office/drawing/2014/main" id="{8ADBBAF3-F3B7-4758-BA96-4FE46F956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2574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8" name="Rectangle 276">
                <a:extLst>
                  <a:ext uri="{FF2B5EF4-FFF2-40B4-BE49-F238E27FC236}">
                    <a16:creationId xmlns:a16="http://schemas.microsoft.com/office/drawing/2014/main" id="{BBB7A04C-8771-44DC-B0A0-A96A6AE7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9" name="Rectangle 277">
                <a:extLst>
                  <a:ext uri="{FF2B5EF4-FFF2-40B4-BE49-F238E27FC236}">
                    <a16:creationId xmlns:a16="http://schemas.microsoft.com/office/drawing/2014/main" id="{EA7C61EE-561C-40AE-A09E-7C377A2A0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2574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0" name="Rectangle 278">
                <a:extLst>
                  <a:ext uri="{FF2B5EF4-FFF2-40B4-BE49-F238E27FC236}">
                    <a16:creationId xmlns:a16="http://schemas.microsoft.com/office/drawing/2014/main" id="{60A120D0-FB1E-4EEB-90E3-7F60A38F6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1" name="Rectangle 279">
                <a:extLst>
                  <a:ext uri="{FF2B5EF4-FFF2-40B4-BE49-F238E27FC236}">
                    <a16:creationId xmlns:a16="http://schemas.microsoft.com/office/drawing/2014/main" id="{26D9D346-95F4-436E-8A4E-AD3433C06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2574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2" name="Rectangle 280">
                <a:extLst>
                  <a:ext uri="{FF2B5EF4-FFF2-40B4-BE49-F238E27FC236}">
                    <a16:creationId xmlns:a16="http://schemas.microsoft.com/office/drawing/2014/main" id="{366D11EB-8E22-46CA-BCA8-C4BC00408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3" name="Rectangle 281">
                <a:extLst>
                  <a:ext uri="{FF2B5EF4-FFF2-40B4-BE49-F238E27FC236}">
                    <a16:creationId xmlns:a16="http://schemas.microsoft.com/office/drawing/2014/main" id="{A94538AD-8845-467F-958C-694550B1B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2574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4" name="Rectangle 282">
                <a:extLst>
                  <a:ext uri="{FF2B5EF4-FFF2-40B4-BE49-F238E27FC236}">
                    <a16:creationId xmlns:a16="http://schemas.microsoft.com/office/drawing/2014/main" id="{3F9E3BF4-2D70-4E78-87CD-9332B2F7F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574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5" name="Rectangle 283">
                <a:extLst>
                  <a:ext uri="{FF2B5EF4-FFF2-40B4-BE49-F238E27FC236}">
                    <a16:creationId xmlns:a16="http://schemas.microsoft.com/office/drawing/2014/main" id="{D44C1AD9-D50F-40C0-9172-5B34D8E62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2574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6" name="Rectangle 284">
                <a:extLst>
                  <a:ext uri="{FF2B5EF4-FFF2-40B4-BE49-F238E27FC236}">
                    <a16:creationId xmlns:a16="http://schemas.microsoft.com/office/drawing/2014/main" id="{B2299C2A-1781-489F-9965-8EB4CCA64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7" name="Rectangle 285">
                <a:extLst>
                  <a:ext uri="{FF2B5EF4-FFF2-40B4-BE49-F238E27FC236}">
                    <a16:creationId xmlns:a16="http://schemas.microsoft.com/office/drawing/2014/main" id="{DC1E735A-0230-4460-B0B4-C6840BD5A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8" name="Rectangle 286">
                <a:extLst>
                  <a:ext uri="{FF2B5EF4-FFF2-40B4-BE49-F238E27FC236}">
                    <a16:creationId xmlns:a16="http://schemas.microsoft.com/office/drawing/2014/main" id="{CA8DD84F-FB80-40B7-B067-C3797C33A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9" name="Rectangle 287">
                <a:extLst>
                  <a:ext uri="{FF2B5EF4-FFF2-40B4-BE49-F238E27FC236}">
                    <a16:creationId xmlns:a16="http://schemas.microsoft.com/office/drawing/2014/main" id="{571EB029-1761-44C6-B6C8-623C7076A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579"/>
                <a:ext cx="10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0" name="Rectangle 288">
                <a:extLst>
                  <a:ext uri="{FF2B5EF4-FFF2-40B4-BE49-F238E27FC236}">
                    <a16:creationId xmlns:a16="http://schemas.microsoft.com/office/drawing/2014/main" id="{90A18C2A-579E-47A6-B025-F585C3E4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1" name="Rectangle 289">
                <a:extLst>
                  <a:ext uri="{FF2B5EF4-FFF2-40B4-BE49-F238E27FC236}">
                    <a16:creationId xmlns:a16="http://schemas.microsoft.com/office/drawing/2014/main" id="{29951C1A-33A7-4A94-A993-A0FE7DC00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2" name="Rectangle 290">
                <a:extLst>
                  <a:ext uri="{FF2B5EF4-FFF2-40B4-BE49-F238E27FC236}">
                    <a16:creationId xmlns:a16="http://schemas.microsoft.com/office/drawing/2014/main" id="{023174C3-BBFF-43C6-A55D-ACA27FBBA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3" name="Rectangle 291">
                <a:extLst>
                  <a:ext uri="{FF2B5EF4-FFF2-40B4-BE49-F238E27FC236}">
                    <a16:creationId xmlns:a16="http://schemas.microsoft.com/office/drawing/2014/main" id="{5AD29FB6-1D09-4103-88A7-885E56C6E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4" name="Rectangle 292">
                <a:extLst>
                  <a:ext uri="{FF2B5EF4-FFF2-40B4-BE49-F238E27FC236}">
                    <a16:creationId xmlns:a16="http://schemas.microsoft.com/office/drawing/2014/main" id="{0B981CBC-3ACB-4CB9-8FCD-CD4EB0E13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5" name="Rectangle 293">
                <a:extLst>
                  <a:ext uri="{FF2B5EF4-FFF2-40B4-BE49-F238E27FC236}">
                    <a16:creationId xmlns:a16="http://schemas.microsoft.com/office/drawing/2014/main" id="{F9B335E9-D8A6-423D-A193-26DD71E7D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579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6" name="Rectangle 294">
                <a:extLst>
                  <a:ext uri="{FF2B5EF4-FFF2-40B4-BE49-F238E27FC236}">
                    <a16:creationId xmlns:a16="http://schemas.microsoft.com/office/drawing/2014/main" id="{89EE9AC2-3E6F-4B0A-A601-3BEEC8B9B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768"/>
                <a:ext cx="93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Skilled nursing facility care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87" name="Rectangle 295">
                <a:extLst>
                  <a:ext uri="{FF2B5EF4-FFF2-40B4-BE49-F238E27FC236}">
                    <a16:creationId xmlns:a16="http://schemas.microsoft.com/office/drawing/2014/main" id="{946B51CE-6D56-4407-8B6C-DC94099C6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844"/>
                <a:ext cx="4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coinsurance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88" name="Rectangle 296">
                <a:extLst>
                  <a:ext uri="{FF2B5EF4-FFF2-40B4-BE49-F238E27FC236}">
                    <a16:creationId xmlns:a16="http://schemas.microsoft.com/office/drawing/2014/main" id="{F9347A65-C9CD-4CE2-A1CF-337FFF5E4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" y="2844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89" name="Rectangle 297">
                <a:extLst>
                  <a:ext uri="{FF2B5EF4-FFF2-40B4-BE49-F238E27FC236}">
                    <a16:creationId xmlns:a16="http://schemas.microsoft.com/office/drawing/2014/main" id="{E96AB791-EC5C-48CF-B278-518C1F676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75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0" name="Rectangle 298">
                <a:extLst>
                  <a:ext uri="{FF2B5EF4-FFF2-40B4-BE49-F238E27FC236}">
                    <a16:creationId xmlns:a16="http://schemas.microsoft.com/office/drawing/2014/main" id="{4FFFCFD6-8363-4291-AA55-6F24A4C33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275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1" name="Rectangle 299">
                <a:extLst>
                  <a:ext uri="{FF2B5EF4-FFF2-40B4-BE49-F238E27FC236}">
                    <a16:creationId xmlns:a16="http://schemas.microsoft.com/office/drawing/2014/main" id="{AFE51964-BF00-40CE-BF41-A6F557E50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27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2" name="Rectangle 300">
                <a:extLst>
                  <a:ext uri="{FF2B5EF4-FFF2-40B4-BE49-F238E27FC236}">
                    <a16:creationId xmlns:a16="http://schemas.microsoft.com/office/drawing/2014/main" id="{D0FA4B45-FCBC-44F2-B610-133331408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3" name="Rectangle 301">
                <a:extLst>
                  <a:ext uri="{FF2B5EF4-FFF2-40B4-BE49-F238E27FC236}">
                    <a16:creationId xmlns:a16="http://schemas.microsoft.com/office/drawing/2014/main" id="{D435143C-D66C-40BC-9972-5C6F1825E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7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4" name="Rectangle 302">
                <a:extLst>
                  <a:ext uri="{FF2B5EF4-FFF2-40B4-BE49-F238E27FC236}">
                    <a16:creationId xmlns:a16="http://schemas.microsoft.com/office/drawing/2014/main" id="{08484C95-B64B-4731-B5CD-0FFC8EC72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5" name="Rectangle 303">
                <a:extLst>
                  <a:ext uri="{FF2B5EF4-FFF2-40B4-BE49-F238E27FC236}">
                    <a16:creationId xmlns:a16="http://schemas.microsoft.com/office/drawing/2014/main" id="{C5810700-FBA7-4383-83FC-BBFBA662C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7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6" name="Rectangle 304">
                <a:extLst>
                  <a:ext uri="{FF2B5EF4-FFF2-40B4-BE49-F238E27FC236}">
                    <a16:creationId xmlns:a16="http://schemas.microsoft.com/office/drawing/2014/main" id="{E4CEABE1-846E-449A-B3F0-1DDE21C03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7" name="Rectangle 305">
                <a:extLst>
                  <a:ext uri="{FF2B5EF4-FFF2-40B4-BE49-F238E27FC236}">
                    <a16:creationId xmlns:a16="http://schemas.microsoft.com/office/drawing/2014/main" id="{6444E06B-6662-48EF-88B8-127154906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27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8" name="Rectangle 306">
                <a:extLst>
                  <a:ext uri="{FF2B5EF4-FFF2-40B4-BE49-F238E27FC236}">
                    <a16:creationId xmlns:a16="http://schemas.microsoft.com/office/drawing/2014/main" id="{6E3FEF5F-1323-44B0-8923-8E4C2AB25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299" name="Rectangle 307">
                <a:extLst>
                  <a:ext uri="{FF2B5EF4-FFF2-40B4-BE49-F238E27FC236}">
                    <a16:creationId xmlns:a16="http://schemas.microsoft.com/office/drawing/2014/main" id="{93686990-8BC6-459B-B010-5B3F6E6FB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2767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50%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0" name="Rectangle 308">
                <a:extLst>
                  <a:ext uri="{FF2B5EF4-FFF2-40B4-BE49-F238E27FC236}">
                    <a16:creationId xmlns:a16="http://schemas.microsoft.com/office/drawing/2014/main" id="{39527C16-3249-4A9A-B0C6-84A0A630F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1" name="Rectangle 309">
                <a:extLst>
                  <a:ext uri="{FF2B5EF4-FFF2-40B4-BE49-F238E27FC236}">
                    <a16:creationId xmlns:a16="http://schemas.microsoft.com/office/drawing/2014/main" id="{F3FDE97F-E5D3-4ECE-93C6-478752C27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767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75%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2" name="Rectangle 310">
                <a:extLst>
                  <a:ext uri="{FF2B5EF4-FFF2-40B4-BE49-F238E27FC236}">
                    <a16:creationId xmlns:a16="http://schemas.microsoft.com/office/drawing/2014/main" id="{6D3C78D1-B689-4A03-BC07-EF4ACC795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3" name="Rectangle 311">
                <a:extLst>
                  <a:ext uri="{FF2B5EF4-FFF2-40B4-BE49-F238E27FC236}">
                    <a16:creationId xmlns:a16="http://schemas.microsoft.com/office/drawing/2014/main" id="{19B347F0-2A24-4285-9B9D-DF7F4B4ED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2" y="27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4" name="Rectangle 312">
                <a:extLst>
                  <a:ext uri="{FF2B5EF4-FFF2-40B4-BE49-F238E27FC236}">
                    <a16:creationId xmlns:a16="http://schemas.microsoft.com/office/drawing/2014/main" id="{8F042E85-558D-4AFA-8AD5-D701A963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0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5" name="Rectangle 313">
                <a:extLst>
                  <a:ext uri="{FF2B5EF4-FFF2-40B4-BE49-F238E27FC236}">
                    <a16:creationId xmlns:a16="http://schemas.microsoft.com/office/drawing/2014/main" id="{05AA3E10-36A7-4587-8140-6F75305D9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7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6" name="Rectangle 314">
                <a:extLst>
                  <a:ext uri="{FF2B5EF4-FFF2-40B4-BE49-F238E27FC236}">
                    <a16:creationId xmlns:a16="http://schemas.microsoft.com/office/drawing/2014/main" id="{1F992C0D-CEC9-4CDA-9291-027307273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" y="2767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07" name="Rectangle 315">
                <a:extLst>
                  <a:ext uri="{FF2B5EF4-FFF2-40B4-BE49-F238E27FC236}">
                    <a16:creationId xmlns:a16="http://schemas.microsoft.com/office/drawing/2014/main" id="{AAE61E33-0E68-48A9-A1C7-D354ADA18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2750"/>
                <a:ext cx="1698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8" name="Rectangle 316">
                <a:extLst>
                  <a:ext uri="{FF2B5EF4-FFF2-40B4-BE49-F238E27FC236}">
                    <a16:creationId xmlns:a16="http://schemas.microsoft.com/office/drawing/2014/main" id="{1C1C6A61-B38B-45EA-ABE0-2778869A7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9" name="Rectangle 317">
                <a:extLst>
                  <a:ext uri="{FF2B5EF4-FFF2-40B4-BE49-F238E27FC236}">
                    <a16:creationId xmlns:a16="http://schemas.microsoft.com/office/drawing/2014/main" id="{9E9D9D22-CD85-441C-B9F0-C21AE0F56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2750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0" name="Rectangle 318">
                <a:extLst>
                  <a:ext uri="{FF2B5EF4-FFF2-40B4-BE49-F238E27FC236}">
                    <a16:creationId xmlns:a16="http://schemas.microsoft.com/office/drawing/2014/main" id="{C23134B3-4A31-4EAE-80E3-E91E0C9BC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1" name="Rectangle 319">
                <a:extLst>
                  <a:ext uri="{FF2B5EF4-FFF2-40B4-BE49-F238E27FC236}">
                    <a16:creationId xmlns:a16="http://schemas.microsoft.com/office/drawing/2014/main" id="{69A7B909-FE94-4E28-B691-B0946D726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2750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2" name="Rectangle 320">
                <a:extLst>
                  <a:ext uri="{FF2B5EF4-FFF2-40B4-BE49-F238E27FC236}">
                    <a16:creationId xmlns:a16="http://schemas.microsoft.com/office/drawing/2014/main" id="{C5AEE9DA-1C3A-4BEE-B2AA-A904F022F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3" name="Rectangle 321">
                <a:extLst>
                  <a:ext uri="{FF2B5EF4-FFF2-40B4-BE49-F238E27FC236}">
                    <a16:creationId xmlns:a16="http://schemas.microsoft.com/office/drawing/2014/main" id="{1F85EE4E-6E1B-4DC3-BE0A-0C5716357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750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4" name="Rectangle 322">
                <a:extLst>
                  <a:ext uri="{FF2B5EF4-FFF2-40B4-BE49-F238E27FC236}">
                    <a16:creationId xmlns:a16="http://schemas.microsoft.com/office/drawing/2014/main" id="{90AF94C5-08E6-419E-B7B7-E7970A710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750"/>
                <a:ext cx="10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5" name="Rectangle 323">
                <a:extLst>
                  <a:ext uri="{FF2B5EF4-FFF2-40B4-BE49-F238E27FC236}">
                    <a16:creationId xmlns:a16="http://schemas.microsoft.com/office/drawing/2014/main" id="{DE931D18-7076-48A3-A046-D77E6657C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750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6" name="Rectangle 324">
                <a:extLst>
                  <a:ext uri="{FF2B5EF4-FFF2-40B4-BE49-F238E27FC236}">
                    <a16:creationId xmlns:a16="http://schemas.microsoft.com/office/drawing/2014/main" id="{21958638-E4BE-4C6E-B3F3-87266A735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7" name="Rectangle 325">
                <a:extLst>
                  <a:ext uri="{FF2B5EF4-FFF2-40B4-BE49-F238E27FC236}">
                    <a16:creationId xmlns:a16="http://schemas.microsoft.com/office/drawing/2014/main" id="{CFB3DE2F-2B5B-4706-A56E-8C796DA01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750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8" name="Rectangle 326">
                <a:extLst>
                  <a:ext uri="{FF2B5EF4-FFF2-40B4-BE49-F238E27FC236}">
                    <a16:creationId xmlns:a16="http://schemas.microsoft.com/office/drawing/2014/main" id="{2BA20B6A-F524-4AE4-A30A-9701DFB61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9" name="Rectangle 327">
                <a:extLst>
                  <a:ext uri="{FF2B5EF4-FFF2-40B4-BE49-F238E27FC236}">
                    <a16:creationId xmlns:a16="http://schemas.microsoft.com/office/drawing/2014/main" id="{312D5386-02AC-4A56-BFE0-4C1E0A63F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2750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0" name="Rectangle 328">
                <a:extLst>
                  <a:ext uri="{FF2B5EF4-FFF2-40B4-BE49-F238E27FC236}">
                    <a16:creationId xmlns:a16="http://schemas.microsoft.com/office/drawing/2014/main" id="{B2C74CD6-4B55-47B1-8E8C-F6BA3E7C9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1" name="Rectangle 329">
                <a:extLst>
                  <a:ext uri="{FF2B5EF4-FFF2-40B4-BE49-F238E27FC236}">
                    <a16:creationId xmlns:a16="http://schemas.microsoft.com/office/drawing/2014/main" id="{3E0C8291-8C32-4ACE-B5F4-7EB75CE34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2750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2" name="Rectangle 330">
                <a:extLst>
                  <a:ext uri="{FF2B5EF4-FFF2-40B4-BE49-F238E27FC236}">
                    <a16:creationId xmlns:a16="http://schemas.microsoft.com/office/drawing/2014/main" id="{24C1B7D9-B71E-4B67-BC37-1D297BC40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3" name="Rectangle 331">
                <a:extLst>
                  <a:ext uri="{FF2B5EF4-FFF2-40B4-BE49-F238E27FC236}">
                    <a16:creationId xmlns:a16="http://schemas.microsoft.com/office/drawing/2014/main" id="{63ACA873-90A9-4FD2-A493-F4D762FB1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2750"/>
                <a:ext cx="412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4" name="Rectangle 332">
                <a:extLst>
                  <a:ext uri="{FF2B5EF4-FFF2-40B4-BE49-F238E27FC236}">
                    <a16:creationId xmlns:a16="http://schemas.microsoft.com/office/drawing/2014/main" id="{333EE6F3-CB13-48EC-B66F-D44DDE934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5" name="Rectangle 333">
                <a:extLst>
                  <a:ext uri="{FF2B5EF4-FFF2-40B4-BE49-F238E27FC236}">
                    <a16:creationId xmlns:a16="http://schemas.microsoft.com/office/drawing/2014/main" id="{C763E828-D5EE-4D26-87F6-CA719EB03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2750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6" name="Rectangle 334">
                <a:extLst>
                  <a:ext uri="{FF2B5EF4-FFF2-40B4-BE49-F238E27FC236}">
                    <a16:creationId xmlns:a16="http://schemas.microsoft.com/office/drawing/2014/main" id="{7C89F381-23AC-40FF-B0FF-2DC7AF1F0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750"/>
                <a:ext cx="11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7" name="Rectangle 335">
                <a:extLst>
                  <a:ext uri="{FF2B5EF4-FFF2-40B4-BE49-F238E27FC236}">
                    <a16:creationId xmlns:a16="http://schemas.microsoft.com/office/drawing/2014/main" id="{B60D65D8-2841-4F3A-9A28-4EFD7FFB9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2750"/>
                <a:ext cx="413" cy="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8" name="Rectangle 336">
                <a:extLst>
                  <a:ext uri="{FF2B5EF4-FFF2-40B4-BE49-F238E27FC236}">
                    <a16:creationId xmlns:a16="http://schemas.microsoft.com/office/drawing/2014/main" id="{966932DA-5CF2-4B01-9442-1C6AF2A0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9" name="Rectangle 337">
                <a:extLst>
                  <a:ext uri="{FF2B5EF4-FFF2-40B4-BE49-F238E27FC236}">
                    <a16:creationId xmlns:a16="http://schemas.microsoft.com/office/drawing/2014/main" id="{69D4C8BF-CBA1-4877-97E6-C096AE7B0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0" name="Rectangle 338">
                <a:extLst>
                  <a:ext uri="{FF2B5EF4-FFF2-40B4-BE49-F238E27FC236}">
                    <a16:creationId xmlns:a16="http://schemas.microsoft.com/office/drawing/2014/main" id="{23DDDC61-B450-4A04-A532-6C551BAB2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1" name="Rectangle 339">
                <a:extLst>
                  <a:ext uri="{FF2B5EF4-FFF2-40B4-BE49-F238E27FC236}">
                    <a16:creationId xmlns:a16="http://schemas.microsoft.com/office/drawing/2014/main" id="{38944F46-69CA-4210-9BEF-8E4F841B3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755"/>
                <a:ext cx="10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2" name="Rectangle 340">
                <a:extLst>
                  <a:ext uri="{FF2B5EF4-FFF2-40B4-BE49-F238E27FC236}">
                    <a16:creationId xmlns:a16="http://schemas.microsoft.com/office/drawing/2014/main" id="{B0F03EA3-5270-4CB3-9F65-628FF08D0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3" name="Rectangle 341">
                <a:extLst>
                  <a:ext uri="{FF2B5EF4-FFF2-40B4-BE49-F238E27FC236}">
                    <a16:creationId xmlns:a16="http://schemas.microsoft.com/office/drawing/2014/main" id="{E8A7A063-7AF0-47C3-B79F-C35B3D384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4" name="Rectangle 342">
                <a:extLst>
                  <a:ext uri="{FF2B5EF4-FFF2-40B4-BE49-F238E27FC236}">
                    <a16:creationId xmlns:a16="http://schemas.microsoft.com/office/drawing/2014/main" id="{1CAE21DB-D834-40F8-8F35-DBF993D58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5" name="Rectangle 343">
                <a:extLst>
                  <a:ext uri="{FF2B5EF4-FFF2-40B4-BE49-F238E27FC236}">
                    <a16:creationId xmlns:a16="http://schemas.microsoft.com/office/drawing/2014/main" id="{E370E1FC-5E22-451A-8C36-ADAAB0525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6" name="Rectangle 344">
                <a:extLst>
                  <a:ext uri="{FF2B5EF4-FFF2-40B4-BE49-F238E27FC236}">
                    <a16:creationId xmlns:a16="http://schemas.microsoft.com/office/drawing/2014/main" id="{E6AFD91B-A06D-4108-A905-DA2C24E7E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7" name="Rectangle 345">
                <a:extLst>
                  <a:ext uri="{FF2B5EF4-FFF2-40B4-BE49-F238E27FC236}">
                    <a16:creationId xmlns:a16="http://schemas.microsoft.com/office/drawing/2014/main" id="{25D4686D-FA38-41D3-A18F-067B68C45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755"/>
                <a:ext cx="11" cy="171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8" name="Rectangle 346">
                <a:extLst>
                  <a:ext uri="{FF2B5EF4-FFF2-40B4-BE49-F238E27FC236}">
                    <a16:creationId xmlns:a16="http://schemas.microsoft.com/office/drawing/2014/main" id="{F2B9832C-A4B8-43A4-A218-AD3322B74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945"/>
                <a:ext cx="2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Part A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39" name="Rectangle 347">
                <a:extLst>
                  <a:ext uri="{FF2B5EF4-FFF2-40B4-BE49-F238E27FC236}">
                    <a16:creationId xmlns:a16="http://schemas.microsoft.com/office/drawing/2014/main" id="{9AC028C1-31A4-4D60-9B88-F63D3FBE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" y="2945"/>
                <a:ext cx="38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deductible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0" name="Rectangle 348">
                <a:extLst>
                  <a:ext uri="{FF2B5EF4-FFF2-40B4-BE49-F238E27FC236}">
                    <a16:creationId xmlns:a16="http://schemas.microsoft.com/office/drawing/2014/main" id="{087DC376-F05F-44F8-9A60-F42A4A217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1" name="Rectangle 349">
                <a:extLst>
                  <a:ext uri="{FF2B5EF4-FFF2-40B4-BE49-F238E27FC236}">
                    <a16:creationId xmlns:a16="http://schemas.microsoft.com/office/drawing/2014/main" id="{C0D8CBD3-C93E-423C-8EF0-561F31122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2934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2" name="Rectangle 350">
                <a:extLst>
                  <a:ext uri="{FF2B5EF4-FFF2-40B4-BE49-F238E27FC236}">
                    <a16:creationId xmlns:a16="http://schemas.microsoft.com/office/drawing/2014/main" id="{0DFB5A5A-DB80-406D-9D7E-33BDF4271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29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3" name="Rectangle 351">
                <a:extLst>
                  <a:ext uri="{FF2B5EF4-FFF2-40B4-BE49-F238E27FC236}">
                    <a16:creationId xmlns:a16="http://schemas.microsoft.com/office/drawing/2014/main" id="{098477C2-B287-460A-8A1C-A46A5B721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4" name="Rectangle 352">
                <a:extLst>
                  <a:ext uri="{FF2B5EF4-FFF2-40B4-BE49-F238E27FC236}">
                    <a16:creationId xmlns:a16="http://schemas.microsoft.com/office/drawing/2014/main" id="{C94BBF26-D273-41B2-B452-CA7BCEE51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29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5" name="Rectangle 353">
                <a:extLst>
                  <a:ext uri="{FF2B5EF4-FFF2-40B4-BE49-F238E27FC236}">
                    <a16:creationId xmlns:a16="http://schemas.microsoft.com/office/drawing/2014/main" id="{612E2B15-0DA2-4086-8922-538EFEF67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6" name="Rectangle 354">
                <a:extLst>
                  <a:ext uri="{FF2B5EF4-FFF2-40B4-BE49-F238E27FC236}">
                    <a16:creationId xmlns:a16="http://schemas.microsoft.com/office/drawing/2014/main" id="{CF3325B2-F927-427C-B1E8-80F1D9BE6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7" name="Rectangle 355">
                <a:extLst>
                  <a:ext uri="{FF2B5EF4-FFF2-40B4-BE49-F238E27FC236}">
                    <a16:creationId xmlns:a16="http://schemas.microsoft.com/office/drawing/2014/main" id="{F9329183-1C43-4919-8D74-697B2085A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8" name="Rectangle 356">
                <a:extLst>
                  <a:ext uri="{FF2B5EF4-FFF2-40B4-BE49-F238E27FC236}">
                    <a16:creationId xmlns:a16="http://schemas.microsoft.com/office/drawing/2014/main" id="{A295D553-EE17-4A5B-A384-DDFFB9566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9" y="29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49" name="Rectangle 357">
                <a:extLst>
                  <a:ext uri="{FF2B5EF4-FFF2-40B4-BE49-F238E27FC236}">
                    <a16:creationId xmlns:a16="http://schemas.microsoft.com/office/drawing/2014/main" id="{5CAE9EF6-654F-4DE8-BD4B-CCE238FA8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7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0" name="Rectangle 358">
                <a:extLst>
                  <a:ext uri="{FF2B5EF4-FFF2-40B4-BE49-F238E27FC236}">
                    <a16:creationId xmlns:a16="http://schemas.microsoft.com/office/drawing/2014/main" id="{100C30C2-900C-4364-A57D-86EAF1F35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29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1" name="Rectangle 359">
                <a:extLst>
                  <a:ext uri="{FF2B5EF4-FFF2-40B4-BE49-F238E27FC236}">
                    <a16:creationId xmlns:a16="http://schemas.microsoft.com/office/drawing/2014/main" id="{9D045A92-1A35-4CA0-B799-0F6C7134A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2" name="Rectangle 360">
                <a:extLst>
                  <a:ext uri="{FF2B5EF4-FFF2-40B4-BE49-F238E27FC236}">
                    <a16:creationId xmlns:a16="http://schemas.microsoft.com/office/drawing/2014/main" id="{40FB31ED-0D48-4563-B212-6F19FDA22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2" y="2945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50%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3" name="Rectangle 361">
                <a:extLst>
                  <a:ext uri="{FF2B5EF4-FFF2-40B4-BE49-F238E27FC236}">
                    <a16:creationId xmlns:a16="http://schemas.microsoft.com/office/drawing/2014/main" id="{F5803BE1-3A2C-46FB-B80E-08121257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4" name="Rectangle 362">
                <a:extLst>
                  <a:ext uri="{FF2B5EF4-FFF2-40B4-BE49-F238E27FC236}">
                    <a16:creationId xmlns:a16="http://schemas.microsoft.com/office/drawing/2014/main" id="{16456350-B1A9-48CA-87E3-7F3F4210E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945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75%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5" name="Rectangle 363">
                <a:extLst>
                  <a:ext uri="{FF2B5EF4-FFF2-40B4-BE49-F238E27FC236}">
                    <a16:creationId xmlns:a16="http://schemas.microsoft.com/office/drawing/2014/main" id="{3F5E1CBF-1B18-4D5A-8028-DEE2C38EC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0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6" name="Rectangle 364">
                <a:extLst>
                  <a:ext uri="{FF2B5EF4-FFF2-40B4-BE49-F238E27FC236}">
                    <a16:creationId xmlns:a16="http://schemas.microsoft.com/office/drawing/2014/main" id="{C7223142-3F33-4416-8B1E-7E2DBC36F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7" y="2945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50%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7" name="Rectangle 365">
                <a:extLst>
                  <a:ext uri="{FF2B5EF4-FFF2-40B4-BE49-F238E27FC236}">
                    <a16:creationId xmlns:a16="http://schemas.microsoft.com/office/drawing/2014/main" id="{C2330121-3037-4F89-B4A8-19E920EDA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5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8" name="Rectangle 366">
                <a:extLst>
                  <a:ext uri="{FF2B5EF4-FFF2-40B4-BE49-F238E27FC236}">
                    <a16:creationId xmlns:a16="http://schemas.microsoft.com/office/drawing/2014/main" id="{2353F03C-96C1-4207-B2DE-9320D3754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4" y="29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59" name="Rectangle 367">
                <a:extLst>
                  <a:ext uri="{FF2B5EF4-FFF2-40B4-BE49-F238E27FC236}">
                    <a16:creationId xmlns:a16="http://schemas.microsoft.com/office/drawing/2014/main" id="{85BE4116-3602-453F-B8F9-493ACB8A7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1" y="29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60" name="Rectangle 368">
                <a:extLst>
                  <a:ext uri="{FF2B5EF4-FFF2-40B4-BE49-F238E27FC236}">
                    <a16:creationId xmlns:a16="http://schemas.microsoft.com/office/drawing/2014/main" id="{C1163915-B5F3-47AC-B260-02CF2289E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" y="2926"/>
                <a:ext cx="1698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1" name="Rectangle 369">
                <a:extLst>
                  <a:ext uri="{FF2B5EF4-FFF2-40B4-BE49-F238E27FC236}">
                    <a16:creationId xmlns:a16="http://schemas.microsoft.com/office/drawing/2014/main" id="{0F07CC98-C14D-4E81-9F9A-3C0BF1C6C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2" name="Rectangle 370">
                <a:extLst>
                  <a:ext uri="{FF2B5EF4-FFF2-40B4-BE49-F238E27FC236}">
                    <a16:creationId xmlns:a16="http://schemas.microsoft.com/office/drawing/2014/main" id="{DCA9F7F7-B54B-4B0D-B1D1-47BB076D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2926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3" name="Rectangle 371">
                <a:extLst>
                  <a:ext uri="{FF2B5EF4-FFF2-40B4-BE49-F238E27FC236}">
                    <a16:creationId xmlns:a16="http://schemas.microsoft.com/office/drawing/2014/main" id="{C7B5B8B0-3550-4B87-8C25-82AF51459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4" name="Rectangle 372">
                <a:extLst>
                  <a:ext uri="{FF2B5EF4-FFF2-40B4-BE49-F238E27FC236}">
                    <a16:creationId xmlns:a16="http://schemas.microsoft.com/office/drawing/2014/main" id="{CB47B68F-8980-4877-B3B6-244125857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" y="2926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5" name="Rectangle 373">
                <a:extLst>
                  <a:ext uri="{FF2B5EF4-FFF2-40B4-BE49-F238E27FC236}">
                    <a16:creationId xmlns:a16="http://schemas.microsoft.com/office/drawing/2014/main" id="{E861B870-F8AA-4168-9740-22C91A66F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6" name="Rectangle 374">
                <a:extLst>
                  <a:ext uri="{FF2B5EF4-FFF2-40B4-BE49-F238E27FC236}">
                    <a16:creationId xmlns:a16="http://schemas.microsoft.com/office/drawing/2014/main" id="{CEFE5788-31BB-441A-A574-F11EBD677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5" y="2926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7" name="Rectangle 375">
                <a:extLst>
                  <a:ext uri="{FF2B5EF4-FFF2-40B4-BE49-F238E27FC236}">
                    <a16:creationId xmlns:a16="http://schemas.microsoft.com/office/drawing/2014/main" id="{A59570E3-86B4-4BFE-AE80-843E56F98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926"/>
                <a:ext cx="10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8" name="Rectangle 376">
                <a:extLst>
                  <a:ext uri="{FF2B5EF4-FFF2-40B4-BE49-F238E27FC236}">
                    <a16:creationId xmlns:a16="http://schemas.microsoft.com/office/drawing/2014/main" id="{C0BABA70-CD90-4F5A-B3FC-977D382C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926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9" name="Rectangle 377">
                <a:extLst>
                  <a:ext uri="{FF2B5EF4-FFF2-40B4-BE49-F238E27FC236}">
                    <a16:creationId xmlns:a16="http://schemas.microsoft.com/office/drawing/2014/main" id="{CF37406F-A452-446D-8F19-281DB3374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0" name="Rectangle 378">
                <a:extLst>
                  <a:ext uri="{FF2B5EF4-FFF2-40B4-BE49-F238E27FC236}">
                    <a16:creationId xmlns:a16="http://schemas.microsoft.com/office/drawing/2014/main" id="{742E109F-52DD-4995-B2AC-2F45F24BA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2" y="2926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1" name="Rectangle 379">
                <a:extLst>
                  <a:ext uri="{FF2B5EF4-FFF2-40B4-BE49-F238E27FC236}">
                    <a16:creationId xmlns:a16="http://schemas.microsoft.com/office/drawing/2014/main" id="{F3F2B9A4-9A07-4D3B-8C3A-05E91F286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2" name="Rectangle 380">
                <a:extLst>
                  <a:ext uri="{FF2B5EF4-FFF2-40B4-BE49-F238E27FC236}">
                    <a16:creationId xmlns:a16="http://schemas.microsoft.com/office/drawing/2014/main" id="{314C46CF-16C5-486D-B2E2-F15134DD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" y="2926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3" name="Rectangle 381">
                <a:extLst>
                  <a:ext uri="{FF2B5EF4-FFF2-40B4-BE49-F238E27FC236}">
                    <a16:creationId xmlns:a16="http://schemas.microsoft.com/office/drawing/2014/main" id="{9626B2AD-DB15-4CA8-9064-0BBBD6743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4" name="Rectangle 382">
                <a:extLst>
                  <a:ext uri="{FF2B5EF4-FFF2-40B4-BE49-F238E27FC236}">
                    <a16:creationId xmlns:a16="http://schemas.microsoft.com/office/drawing/2014/main" id="{1E7136F2-E8DE-42ED-A617-22DF1FD8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2926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5" name="Rectangle 383">
                <a:extLst>
                  <a:ext uri="{FF2B5EF4-FFF2-40B4-BE49-F238E27FC236}">
                    <a16:creationId xmlns:a16="http://schemas.microsoft.com/office/drawing/2014/main" id="{CCA977D8-A0EB-4BA7-B836-A03D7DE79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6" name="Rectangle 384">
                <a:extLst>
                  <a:ext uri="{FF2B5EF4-FFF2-40B4-BE49-F238E27FC236}">
                    <a16:creationId xmlns:a16="http://schemas.microsoft.com/office/drawing/2014/main" id="{8B8FC309-058E-4F7A-B3A0-83CE5F14D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2926"/>
                <a:ext cx="412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7" name="Rectangle 385">
                <a:extLst>
                  <a:ext uri="{FF2B5EF4-FFF2-40B4-BE49-F238E27FC236}">
                    <a16:creationId xmlns:a16="http://schemas.microsoft.com/office/drawing/2014/main" id="{C21425EC-BF01-44E3-A170-9BE8E6D08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8" name="Rectangle 386">
                <a:extLst>
                  <a:ext uri="{FF2B5EF4-FFF2-40B4-BE49-F238E27FC236}">
                    <a16:creationId xmlns:a16="http://schemas.microsoft.com/office/drawing/2014/main" id="{889D3B3E-CFF8-4779-B3A6-A15BC7A08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" y="2926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9" name="Rectangle 387">
                <a:extLst>
                  <a:ext uri="{FF2B5EF4-FFF2-40B4-BE49-F238E27FC236}">
                    <a16:creationId xmlns:a16="http://schemas.microsoft.com/office/drawing/2014/main" id="{DB450103-3693-4607-B498-065D83904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926"/>
                <a:ext cx="11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0" name="Rectangle 388">
                <a:extLst>
                  <a:ext uri="{FF2B5EF4-FFF2-40B4-BE49-F238E27FC236}">
                    <a16:creationId xmlns:a16="http://schemas.microsoft.com/office/drawing/2014/main" id="{D0EC2F10-4413-4644-9A1F-2B4BDB23B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9" y="2926"/>
                <a:ext cx="413" cy="6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1" name="Rectangle 389">
                <a:extLst>
                  <a:ext uri="{FF2B5EF4-FFF2-40B4-BE49-F238E27FC236}">
                    <a16:creationId xmlns:a16="http://schemas.microsoft.com/office/drawing/2014/main" id="{76F28E4F-2C80-4963-AA61-6CF6DF649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2" name="Rectangle 390">
                <a:extLst>
                  <a:ext uri="{FF2B5EF4-FFF2-40B4-BE49-F238E27FC236}">
                    <a16:creationId xmlns:a16="http://schemas.microsoft.com/office/drawing/2014/main" id="{CC2A9318-9CA0-473E-9D87-284E6A51B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3" name="Rectangle 391">
                <a:extLst>
                  <a:ext uri="{FF2B5EF4-FFF2-40B4-BE49-F238E27FC236}">
                    <a16:creationId xmlns:a16="http://schemas.microsoft.com/office/drawing/2014/main" id="{81488BAD-CF65-4837-9C46-E7A5752CC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4" name="Rectangle 392">
                <a:extLst>
                  <a:ext uri="{FF2B5EF4-FFF2-40B4-BE49-F238E27FC236}">
                    <a16:creationId xmlns:a16="http://schemas.microsoft.com/office/drawing/2014/main" id="{53745A59-C7E1-4896-81DB-4375B109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" y="2932"/>
                <a:ext cx="10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5" name="Rectangle 393">
                <a:extLst>
                  <a:ext uri="{FF2B5EF4-FFF2-40B4-BE49-F238E27FC236}">
                    <a16:creationId xmlns:a16="http://schemas.microsoft.com/office/drawing/2014/main" id="{A56A6DA9-372A-4298-8AAA-88532C3E2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6" name="Rectangle 394">
                <a:extLst>
                  <a:ext uri="{FF2B5EF4-FFF2-40B4-BE49-F238E27FC236}">
                    <a16:creationId xmlns:a16="http://schemas.microsoft.com/office/drawing/2014/main" id="{068921CC-E585-474F-9544-654A4B92C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4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7" name="Rectangle 395">
                <a:extLst>
                  <a:ext uri="{FF2B5EF4-FFF2-40B4-BE49-F238E27FC236}">
                    <a16:creationId xmlns:a16="http://schemas.microsoft.com/office/drawing/2014/main" id="{7C648C3B-C353-49FA-B082-3F603F259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8" name="Rectangle 396">
                <a:extLst>
                  <a:ext uri="{FF2B5EF4-FFF2-40B4-BE49-F238E27FC236}">
                    <a16:creationId xmlns:a16="http://schemas.microsoft.com/office/drawing/2014/main" id="{E53CB62D-7DD9-4B23-B4DE-CE9DBD19F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1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9" name="Rectangle 397">
                <a:extLst>
                  <a:ext uri="{FF2B5EF4-FFF2-40B4-BE49-F238E27FC236}">
                    <a16:creationId xmlns:a16="http://schemas.microsoft.com/office/drawing/2014/main" id="{3F73D703-51B1-4CC3-A7D6-4FAB3244A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0" name="Rectangle 398">
                <a:extLst>
                  <a:ext uri="{FF2B5EF4-FFF2-40B4-BE49-F238E27FC236}">
                    <a16:creationId xmlns:a16="http://schemas.microsoft.com/office/drawing/2014/main" id="{1F1D6CDE-229C-4C70-A3C1-D57926BA2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8" y="2932"/>
                <a:ext cx="11" cy="95"/>
              </a:xfrm>
              <a:prstGeom prst="rect">
                <a:avLst/>
              </a:prstGeom>
              <a:solidFill>
                <a:srgbClr val="25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1" name="Rectangle 399">
                <a:extLst>
                  <a:ext uri="{FF2B5EF4-FFF2-40B4-BE49-F238E27FC236}">
                    <a16:creationId xmlns:a16="http://schemas.microsoft.com/office/drawing/2014/main" id="{29D6DEB4-93DC-48EC-8CE5-0B4E0EB9F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045"/>
                <a:ext cx="60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Part B deductible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2" name="Rectangle 400">
                <a:extLst>
                  <a:ext uri="{FF2B5EF4-FFF2-40B4-BE49-F238E27FC236}">
                    <a16:creationId xmlns:a16="http://schemas.microsoft.com/office/drawing/2014/main" id="{FD9BA3DA-EEE3-451B-8798-2BAE0A547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" y="30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3" name="Rectangle 401">
                <a:extLst>
                  <a:ext uri="{FF2B5EF4-FFF2-40B4-BE49-F238E27FC236}">
                    <a16:creationId xmlns:a16="http://schemas.microsoft.com/office/drawing/2014/main" id="{04813E88-F27F-4F49-8612-D817D2C6A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9" y="3034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4" name="Rectangle 402">
                <a:extLst>
                  <a:ext uri="{FF2B5EF4-FFF2-40B4-BE49-F238E27FC236}">
                    <a16:creationId xmlns:a16="http://schemas.microsoft.com/office/drawing/2014/main" id="{805694E4-31A9-4755-9D1F-694BA4F7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3034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5" name="Rectangle 403">
                <a:extLst>
                  <a:ext uri="{FF2B5EF4-FFF2-40B4-BE49-F238E27FC236}">
                    <a16:creationId xmlns:a16="http://schemas.microsoft.com/office/drawing/2014/main" id="{B02DA1CE-46B5-46FF-AABF-5803022B0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3045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100%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6" name="Rectangle 404">
                <a:extLst>
                  <a:ext uri="{FF2B5EF4-FFF2-40B4-BE49-F238E27FC236}">
                    <a16:creationId xmlns:a16="http://schemas.microsoft.com/office/drawing/2014/main" id="{6B5AEDD8-346E-45E3-A27F-D1085BEEE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304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397" name="Rectangle 405">
                <a:extLst>
                  <a:ext uri="{FF2B5EF4-FFF2-40B4-BE49-F238E27FC236}">
                    <a16:creationId xmlns:a16="http://schemas.microsoft.com/office/drawing/2014/main" id="{2903CC12-E242-477D-9E18-1ACD2C17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3034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1" name="Rectangle 407">
              <a:extLst>
                <a:ext uri="{FF2B5EF4-FFF2-40B4-BE49-F238E27FC236}">
                  <a16:creationId xmlns:a16="http://schemas.microsoft.com/office/drawing/2014/main" id="{4E794A98-C52A-480B-8A23-D1DF99D58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3045"/>
              <a:ext cx="1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100%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2" name="Rectangle 408">
              <a:extLst>
                <a:ext uri="{FF2B5EF4-FFF2-40B4-BE49-F238E27FC236}">
                  <a16:creationId xmlns:a16="http://schemas.microsoft.com/office/drawing/2014/main" id="{172F53F7-60FA-4D31-875C-A783C614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30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3" name="Rectangle 409">
              <a:extLst>
                <a:ext uri="{FF2B5EF4-FFF2-40B4-BE49-F238E27FC236}">
                  <a16:creationId xmlns:a16="http://schemas.microsoft.com/office/drawing/2014/main" id="{E622BA6D-953C-42E0-9F14-0D3395003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3034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" name="Rectangle 410">
              <a:extLst>
                <a:ext uri="{FF2B5EF4-FFF2-40B4-BE49-F238E27FC236}">
                  <a16:creationId xmlns:a16="http://schemas.microsoft.com/office/drawing/2014/main" id="{9A14224D-F054-4A6B-941C-F5B0214F1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3034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" name="Rectangle 411">
              <a:extLst>
                <a:ext uri="{FF2B5EF4-FFF2-40B4-BE49-F238E27FC236}">
                  <a16:creationId xmlns:a16="http://schemas.microsoft.com/office/drawing/2014/main" id="{F135844A-7B70-4972-9994-578BC5885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034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6" name="Rectangle 412">
              <a:extLst>
                <a:ext uri="{FF2B5EF4-FFF2-40B4-BE49-F238E27FC236}">
                  <a16:creationId xmlns:a16="http://schemas.microsoft.com/office/drawing/2014/main" id="{A9F940EC-28C8-41CE-8D3B-07266B49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034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" name="Rectangle 413">
              <a:extLst>
                <a:ext uri="{FF2B5EF4-FFF2-40B4-BE49-F238E27FC236}">
                  <a16:creationId xmlns:a16="http://schemas.microsoft.com/office/drawing/2014/main" id="{0F0FEA60-C863-4908-9EC4-47EDF2F5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034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" name="Rectangle 414">
              <a:extLst>
                <a:ext uri="{FF2B5EF4-FFF2-40B4-BE49-F238E27FC236}">
                  <a16:creationId xmlns:a16="http://schemas.microsoft.com/office/drawing/2014/main" id="{6E8AA018-1E2A-465C-B5BA-7A3740AD2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027"/>
              <a:ext cx="1698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415">
              <a:extLst>
                <a:ext uri="{FF2B5EF4-FFF2-40B4-BE49-F238E27FC236}">
                  <a16:creationId xmlns:a16="http://schemas.microsoft.com/office/drawing/2014/main" id="{13435247-8713-4B5D-BBAB-892F737F8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416">
              <a:extLst>
                <a:ext uri="{FF2B5EF4-FFF2-40B4-BE49-F238E27FC236}">
                  <a16:creationId xmlns:a16="http://schemas.microsoft.com/office/drawing/2014/main" id="{A4679929-E4C6-4FE9-BC5B-560BE9068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0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417">
              <a:extLst>
                <a:ext uri="{FF2B5EF4-FFF2-40B4-BE49-F238E27FC236}">
                  <a16:creationId xmlns:a16="http://schemas.microsoft.com/office/drawing/2014/main" id="{35FD577D-A5C4-44B6-B5B6-B9B60AAB8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418">
              <a:extLst>
                <a:ext uri="{FF2B5EF4-FFF2-40B4-BE49-F238E27FC236}">
                  <a16:creationId xmlns:a16="http://schemas.microsoft.com/office/drawing/2014/main" id="{5A81286E-8DA9-4B7D-8F08-F264B8812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30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419">
              <a:extLst>
                <a:ext uri="{FF2B5EF4-FFF2-40B4-BE49-F238E27FC236}">
                  <a16:creationId xmlns:a16="http://schemas.microsoft.com/office/drawing/2014/main" id="{2BA6FE1C-B8A2-4061-9E9B-E06BBF78B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420">
              <a:extLst>
                <a:ext uri="{FF2B5EF4-FFF2-40B4-BE49-F238E27FC236}">
                  <a16:creationId xmlns:a16="http://schemas.microsoft.com/office/drawing/2014/main" id="{63C31006-0037-4EAC-B72F-1334EE487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0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421">
              <a:extLst>
                <a:ext uri="{FF2B5EF4-FFF2-40B4-BE49-F238E27FC236}">
                  <a16:creationId xmlns:a16="http://schemas.microsoft.com/office/drawing/2014/main" id="{B42FE15A-6B38-4C86-A8B2-FABEFE762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027"/>
              <a:ext cx="10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422">
              <a:extLst>
                <a:ext uri="{FF2B5EF4-FFF2-40B4-BE49-F238E27FC236}">
                  <a16:creationId xmlns:a16="http://schemas.microsoft.com/office/drawing/2014/main" id="{63209F1B-A723-42E6-8886-D04F1EF08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0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423">
              <a:extLst>
                <a:ext uri="{FF2B5EF4-FFF2-40B4-BE49-F238E27FC236}">
                  <a16:creationId xmlns:a16="http://schemas.microsoft.com/office/drawing/2014/main" id="{13E2680E-0384-4EE3-BDDC-AF95305D5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424">
              <a:extLst>
                <a:ext uri="{FF2B5EF4-FFF2-40B4-BE49-F238E27FC236}">
                  <a16:creationId xmlns:a16="http://schemas.microsoft.com/office/drawing/2014/main" id="{32F31B34-24C6-495F-9A25-25B4BA017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30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425">
              <a:extLst>
                <a:ext uri="{FF2B5EF4-FFF2-40B4-BE49-F238E27FC236}">
                  <a16:creationId xmlns:a16="http://schemas.microsoft.com/office/drawing/2014/main" id="{2AE5EC36-3061-40DE-A575-F6FF3440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426">
              <a:extLst>
                <a:ext uri="{FF2B5EF4-FFF2-40B4-BE49-F238E27FC236}">
                  <a16:creationId xmlns:a16="http://schemas.microsoft.com/office/drawing/2014/main" id="{317FAC79-5639-4E02-B5E9-6BAE78BE1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30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ectangle 427">
              <a:extLst>
                <a:ext uri="{FF2B5EF4-FFF2-40B4-BE49-F238E27FC236}">
                  <a16:creationId xmlns:a16="http://schemas.microsoft.com/office/drawing/2014/main" id="{21AD7845-33D9-44F0-9074-DA364650D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428">
              <a:extLst>
                <a:ext uri="{FF2B5EF4-FFF2-40B4-BE49-F238E27FC236}">
                  <a16:creationId xmlns:a16="http://schemas.microsoft.com/office/drawing/2014/main" id="{06209DEF-980E-4916-B6B7-6345C803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30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Rectangle 429">
              <a:extLst>
                <a:ext uri="{FF2B5EF4-FFF2-40B4-BE49-F238E27FC236}">
                  <a16:creationId xmlns:a16="http://schemas.microsoft.com/office/drawing/2014/main" id="{7E289E79-971D-4EBA-92DC-2B2822359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Rectangle 430">
              <a:extLst>
                <a:ext uri="{FF2B5EF4-FFF2-40B4-BE49-F238E27FC236}">
                  <a16:creationId xmlns:a16="http://schemas.microsoft.com/office/drawing/2014/main" id="{A5D3FAFB-F250-4936-9BCB-66BBF8F08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0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431">
              <a:extLst>
                <a:ext uri="{FF2B5EF4-FFF2-40B4-BE49-F238E27FC236}">
                  <a16:creationId xmlns:a16="http://schemas.microsoft.com/office/drawing/2014/main" id="{081405A7-6D69-4C2E-83B8-3AE2E3F63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ectangle 432">
              <a:extLst>
                <a:ext uri="{FF2B5EF4-FFF2-40B4-BE49-F238E27FC236}">
                  <a16:creationId xmlns:a16="http://schemas.microsoft.com/office/drawing/2014/main" id="{0685B653-8272-4633-8024-82E1F9BAE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0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Rectangle 433">
              <a:extLst>
                <a:ext uri="{FF2B5EF4-FFF2-40B4-BE49-F238E27FC236}">
                  <a16:creationId xmlns:a16="http://schemas.microsoft.com/office/drawing/2014/main" id="{712D472D-AF8F-42EA-BAAA-B64262262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0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ectangle 434">
              <a:extLst>
                <a:ext uri="{FF2B5EF4-FFF2-40B4-BE49-F238E27FC236}">
                  <a16:creationId xmlns:a16="http://schemas.microsoft.com/office/drawing/2014/main" id="{FA982F63-4AD4-4648-9B7E-B5EA9F877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0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ectangle 435">
              <a:extLst>
                <a:ext uri="{FF2B5EF4-FFF2-40B4-BE49-F238E27FC236}">
                  <a16:creationId xmlns:a16="http://schemas.microsoft.com/office/drawing/2014/main" id="{5CBDBB13-B688-4A17-86FA-4B0B0F864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Rectangle 436">
              <a:extLst>
                <a:ext uri="{FF2B5EF4-FFF2-40B4-BE49-F238E27FC236}">
                  <a16:creationId xmlns:a16="http://schemas.microsoft.com/office/drawing/2014/main" id="{A63A7ED2-911D-4EB1-81B9-22E486CC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437">
              <a:extLst>
                <a:ext uri="{FF2B5EF4-FFF2-40B4-BE49-F238E27FC236}">
                  <a16:creationId xmlns:a16="http://schemas.microsoft.com/office/drawing/2014/main" id="{C6394D80-72A0-4536-887B-AAF10730E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438">
              <a:extLst>
                <a:ext uri="{FF2B5EF4-FFF2-40B4-BE49-F238E27FC236}">
                  <a16:creationId xmlns:a16="http://schemas.microsoft.com/office/drawing/2014/main" id="{AE87C457-A412-4947-8628-63BDE507C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033"/>
              <a:ext cx="10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39">
              <a:extLst>
                <a:ext uri="{FF2B5EF4-FFF2-40B4-BE49-F238E27FC236}">
                  <a16:creationId xmlns:a16="http://schemas.microsoft.com/office/drawing/2014/main" id="{ABF4BF61-B43A-4431-B81D-C2E2C3CA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40">
              <a:extLst>
                <a:ext uri="{FF2B5EF4-FFF2-40B4-BE49-F238E27FC236}">
                  <a16:creationId xmlns:a16="http://schemas.microsoft.com/office/drawing/2014/main" id="{3DCE0565-51F5-4928-BB3C-E9AB64FD0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Rectangle 441">
              <a:extLst>
                <a:ext uri="{FF2B5EF4-FFF2-40B4-BE49-F238E27FC236}">
                  <a16:creationId xmlns:a16="http://schemas.microsoft.com/office/drawing/2014/main" id="{A62DAD4E-156A-4F82-811F-2F62603A1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ectangle 442">
              <a:extLst>
                <a:ext uri="{FF2B5EF4-FFF2-40B4-BE49-F238E27FC236}">
                  <a16:creationId xmlns:a16="http://schemas.microsoft.com/office/drawing/2014/main" id="{C0358C2E-C49F-42C5-9C86-E4B832552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Rectangle 443">
              <a:extLst>
                <a:ext uri="{FF2B5EF4-FFF2-40B4-BE49-F238E27FC236}">
                  <a16:creationId xmlns:a16="http://schemas.microsoft.com/office/drawing/2014/main" id="{81D8A0F2-8735-486E-8CED-29F6F5F42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Rectangle 444">
              <a:extLst>
                <a:ext uri="{FF2B5EF4-FFF2-40B4-BE49-F238E27FC236}">
                  <a16:creationId xmlns:a16="http://schemas.microsoft.com/office/drawing/2014/main" id="{E45F933E-D017-4AAC-A4F4-9E2A46926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033"/>
              <a:ext cx="11" cy="9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Rectangle 445">
              <a:extLst>
                <a:ext uri="{FF2B5EF4-FFF2-40B4-BE49-F238E27FC236}">
                  <a16:creationId xmlns:a16="http://schemas.microsoft.com/office/drawing/2014/main" id="{6657734D-8AFB-40E4-8F0C-7F9F79FEB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145"/>
              <a:ext cx="76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Part B excess charges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0" name="Rectangle 446">
              <a:extLst>
                <a:ext uri="{FF2B5EF4-FFF2-40B4-BE49-F238E27FC236}">
                  <a16:creationId xmlns:a16="http://schemas.microsoft.com/office/drawing/2014/main" id="{EFF0395F-4322-4F6A-AF6B-254B8372C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" y="31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1" name="Rectangle 447">
              <a:extLst>
                <a:ext uri="{FF2B5EF4-FFF2-40B4-BE49-F238E27FC236}">
                  <a16:creationId xmlns:a16="http://schemas.microsoft.com/office/drawing/2014/main" id="{F1C87564-8569-43BD-8718-BFEA658D9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2" name="Rectangle 448">
              <a:extLst>
                <a:ext uri="{FF2B5EF4-FFF2-40B4-BE49-F238E27FC236}">
                  <a16:creationId xmlns:a16="http://schemas.microsoft.com/office/drawing/2014/main" id="{4BDC6234-6D3D-4071-A054-E1FB4747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3" name="Rectangle 449">
              <a:extLst>
                <a:ext uri="{FF2B5EF4-FFF2-40B4-BE49-F238E27FC236}">
                  <a16:creationId xmlns:a16="http://schemas.microsoft.com/office/drawing/2014/main" id="{457444AC-8F56-4EA0-9B72-439DEF143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4" name="Rectangle 450">
              <a:extLst>
                <a:ext uri="{FF2B5EF4-FFF2-40B4-BE49-F238E27FC236}">
                  <a16:creationId xmlns:a16="http://schemas.microsoft.com/office/drawing/2014/main" id="{20CD7A43-C6CB-4894-A43D-728EACEB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5" name="Rectangle 451">
              <a:extLst>
                <a:ext uri="{FF2B5EF4-FFF2-40B4-BE49-F238E27FC236}">
                  <a16:creationId xmlns:a16="http://schemas.microsoft.com/office/drawing/2014/main" id="{77D8B3E3-49F7-44A6-9644-0E986C19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3145"/>
              <a:ext cx="1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100%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6" name="Rectangle 452">
              <a:extLst>
                <a:ext uri="{FF2B5EF4-FFF2-40B4-BE49-F238E27FC236}">
                  <a16:creationId xmlns:a16="http://schemas.microsoft.com/office/drawing/2014/main" id="{C23F46BB-959C-4631-9254-AE8C637D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31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7" name="Rectangle 453">
              <a:extLst>
                <a:ext uri="{FF2B5EF4-FFF2-40B4-BE49-F238E27FC236}">
                  <a16:creationId xmlns:a16="http://schemas.microsoft.com/office/drawing/2014/main" id="{4B48686C-2308-4AE6-A486-324FE2FF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3145"/>
              <a:ext cx="17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100%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8" name="Rectangle 454">
              <a:extLst>
                <a:ext uri="{FF2B5EF4-FFF2-40B4-BE49-F238E27FC236}">
                  <a16:creationId xmlns:a16="http://schemas.microsoft.com/office/drawing/2014/main" id="{C13CF01C-6B2A-4349-8AE8-4AFCF57A2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" y="31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59" name="Rectangle 455">
              <a:extLst>
                <a:ext uri="{FF2B5EF4-FFF2-40B4-BE49-F238E27FC236}">
                  <a16:creationId xmlns:a16="http://schemas.microsoft.com/office/drawing/2014/main" id="{FCD96293-0890-4931-9C59-54F7D602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0" name="Rectangle 456">
              <a:extLst>
                <a:ext uri="{FF2B5EF4-FFF2-40B4-BE49-F238E27FC236}">
                  <a16:creationId xmlns:a16="http://schemas.microsoft.com/office/drawing/2014/main" id="{2BB83C4F-8935-452F-AE2B-E05A0B5A4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1" name="Rectangle 457">
              <a:extLst>
                <a:ext uri="{FF2B5EF4-FFF2-40B4-BE49-F238E27FC236}">
                  <a16:creationId xmlns:a16="http://schemas.microsoft.com/office/drawing/2014/main" id="{EC5383F4-8A84-4101-9DB2-7874068B6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2" name="Rectangle 458">
              <a:extLst>
                <a:ext uri="{FF2B5EF4-FFF2-40B4-BE49-F238E27FC236}">
                  <a16:creationId xmlns:a16="http://schemas.microsoft.com/office/drawing/2014/main" id="{5DE1B3AC-8A3B-4E8B-8F90-91A281395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1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3" name="Rectangle 459">
              <a:extLst>
                <a:ext uri="{FF2B5EF4-FFF2-40B4-BE49-F238E27FC236}">
                  <a16:creationId xmlns:a16="http://schemas.microsoft.com/office/drawing/2014/main" id="{B0F88C7F-C02D-4ED0-8657-953DD5BE4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127"/>
              <a:ext cx="1698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Rectangle 460">
              <a:extLst>
                <a:ext uri="{FF2B5EF4-FFF2-40B4-BE49-F238E27FC236}">
                  <a16:creationId xmlns:a16="http://schemas.microsoft.com/office/drawing/2014/main" id="{C4851830-1655-4BD0-89FB-727DD9BA4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Rectangle 461">
              <a:extLst>
                <a:ext uri="{FF2B5EF4-FFF2-40B4-BE49-F238E27FC236}">
                  <a16:creationId xmlns:a16="http://schemas.microsoft.com/office/drawing/2014/main" id="{FEB626CB-EAAA-487D-A673-FCB506D9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1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Rectangle 462">
              <a:extLst>
                <a:ext uri="{FF2B5EF4-FFF2-40B4-BE49-F238E27FC236}">
                  <a16:creationId xmlns:a16="http://schemas.microsoft.com/office/drawing/2014/main" id="{A7AC7052-78EF-4F05-A40B-7DF2BC2C0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Rectangle 463">
              <a:extLst>
                <a:ext uri="{FF2B5EF4-FFF2-40B4-BE49-F238E27FC236}">
                  <a16:creationId xmlns:a16="http://schemas.microsoft.com/office/drawing/2014/main" id="{48DCDB99-68DE-4B18-AAA5-DAF04C76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31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Rectangle 464">
              <a:extLst>
                <a:ext uri="{FF2B5EF4-FFF2-40B4-BE49-F238E27FC236}">
                  <a16:creationId xmlns:a16="http://schemas.microsoft.com/office/drawing/2014/main" id="{3DF3C736-5AA3-41E0-828D-C87A4A05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Rectangle 465">
              <a:extLst>
                <a:ext uri="{FF2B5EF4-FFF2-40B4-BE49-F238E27FC236}">
                  <a16:creationId xmlns:a16="http://schemas.microsoft.com/office/drawing/2014/main" id="{23FF6B36-1522-47E3-B5B8-43DF5B0D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1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Rectangle 466">
              <a:extLst>
                <a:ext uri="{FF2B5EF4-FFF2-40B4-BE49-F238E27FC236}">
                  <a16:creationId xmlns:a16="http://schemas.microsoft.com/office/drawing/2014/main" id="{AD0F5782-FE7E-44F0-9B43-5C5B3F90E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127"/>
              <a:ext cx="10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Rectangle 467">
              <a:extLst>
                <a:ext uri="{FF2B5EF4-FFF2-40B4-BE49-F238E27FC236}">
                  <a16:creationId xmlns:a16="http://schemas.microsoft.com/office/drawing/2014/main" id="{17EB054C-D30C-4086-806B-EAAB0596A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1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Rectangle 468">
              <a:extLst>
                <a:ext uri="{FF2B5EF4-FFF2-40B4-BE49-F238E27FC236}">
                  <a16:creationId xmlns:a16="http://schemas.microsoft.com/office/drawing/2014/main" id="{51A7A854-A4A9-440A-85A5-790477530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Rectangle 469">
              <a:extLst>
                <a:ext uri="{FF2B5EF4-FFF2-40B4-BE49-F238E27FC236}">
                  <a16:creationId xmlns:a16="http://schemas.microsoft.com/office/drawing/2014/main" id="{6C31F2FE-ECC3-4051-B12A-1EF29C8E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31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Rectangle 470">
              <a:extLst>
                <a:ext uri="{FF2B5EF4-FFF2-40B4-BE49-F238E27FC236}">
                  <a16:creationId xmlns:a16="http://schemas.microsoft.com/office/drawing/2014/main" id="{01AEF415-C155-44A4-8076-521BCBCFE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Rectangle 471">
              <a:extLst>
                <a:ext uri="{FF2B5EF4-FFF2-40B4-BE49-F238E27FC236}">
                  <a16:creationId xmlns:a16="http://schemas.microsoft.com/office/drawing/2014/main" id="{11B515FF-2ACE-43F2-8692-EEC394A3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31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Rectangle 472">
              <a:extLst>
                <a:ext uri="{FF2B5EF4-FFF2-40B4-BE49-F238E27FC236}">
                  <a16:creationId xmlns:a16="http://schemas.microsoft.com/office/drawing/2014/main" id="{95B8EDA1-E35B-42F3-AF5B-2D434F978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Rectangle 473">
              <a:extLst>
                <a:ext uri="{FF2B5EF4-FFF2-40B4-BE49-F238E27FC236}">
                  <a16:creationId xmlns:a16="http://schemas.microsoft.com/office/drawing/2014/main" id="{3C2C3DCF-B91F-4894-BF2D-2CAFDDFF6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31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8" name="Rectangle 474">
              <a:extLst>
                <a:ext uri="{FF2B5EF4-FFF2-40B4-BE49-F238E27FC236}">
                  <a16:creationId xmlns:a16="http://schemas.microsoft.com/office/drawing/2014/main" id="{4D5827AC-F644-4F90-90D9-2FCD9846D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Rectangle 475">
              <a:extLst>
                <a:ext uri="{FF2B5EF4-FFF2-40B4-BE49-F238E27FC236}">
                  <a16:creationId xmlns:a16="http://schemas.microsoft.com/office/drawing/2014/main" id="{80EFD272-1C90-4E2D-B514-45839B7B9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12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Rectangle 476">
              <a:extLst>
                <a:ext uri="{FF2B5EF4-FFF2-40B4-BE49-F238E27FC236}">
                  <a16:creationId xmlns:a16="http://schemas.microsoft.com/office/drawing/2014/main" id="{F983D60B-17F7-4214-85EF-180D38761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Rectangle 477">
              <a:extLst>
                <a:ext uri="{FF2B5EF4-FFF2-40B4-BE49-F238E27FC236}">
                  <a16:creationId xmlns:a16="http://schemas.microsoft.com/office/drawing/2014/main" id="{F18DDC43-8918-4D0D-81FE-E94541ED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1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Rectangle 478">
              <a:extLst>
                <a:ext uri="{FF2B5EF4-FFF2-40B4-BE49-F238E27FC236}">
                  <a16:creationId xmlns:a16="http://schemas.microsoft.com/office/drawing/2014/main" id="{BCEB1D63-8365-46BD-8E3D-F333222CF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127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Rectangle 479">
              <a:extLst>
                <a:ext uri="{FF2B5EF4-FFF2-40B4-BE49-F238E27FC236}">
                  <a16:creationId xmlns:a16="http://schemas.microsoft.com/office/drawing/2014/main" id="{B0413774-A5FE-4A30-A243-67A897C6B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12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Rectangle 480">
              <a:extLst>
                <a:ext uri="{FF2B5EF4-FFF2-40B4-BE49-F238E27FC236}">
                  <a16:creationId xmlns:a16="http://schemas.microsoft.com/office/drawing/2014/main" id="{264A60C0-4032-41EF-8132-4497EBA8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Rectangle 481">
              <a:extLst>
                <a:ext uri="{FF2B5EF4-FFF2-40B4-BE49-F238E27FC236}">
                  <a16:creationId xmlns:a16="http://schemas.microsoft.com/office/drawing/2014/main" id="{09AC9D81-86FB-40B2-99CD-08C7B5FF8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Rectangle 482">
              <a:extLst>
                <a:ext uri="{FF2B5EF4-FFF2-40B4-BE49-F238E27FC236}">
                  <a16:creationId xmlns:a16="http://schemas.microsoft.com/office/drawing/2014/main" id="{98F32352-432D-4FAC-A741-DEE658DD8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Rectangle 483">
              <a:extLst>
                <a:ext uri="{FF2B5EF4-FFF2-40B4-BE49-F238E27FC236}">
                  <a16:creationId xmlns:a16="http://schemas.microsoft.com/office/drawing/2014/main" id="{75B3E910-CF26-424B-B283-36653176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133"/>
              <a:ext cx="10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Rectangle 484">
              <a:extLst>
                <a:ext uri="{FF2B5EF4-FFF2-40B4-BE49-F238E27FC236}">
                  <a16:creationId xmlns:a16="http://schemas.microsoft.com/office/drawing/2014/main" id="{C1355D0D-CEF6-4078-931B-699082953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Rectangle 485">
              <a:extLst>
                <a:ext uri="{FF2B5EF4-FFF2-40B4-BE49-F238E27FC236}">
                  <a16:creationId xmlns:a16="http://schemas.microsoft.com/office/drawing/2014/main" id="{3AA46D5D-1D2E-439F-B66B-2A5A68169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Rectangle 486">
              <a:extLst>
                <a:ext uri="{FF2B5EF4-FFF2-40B4-BE49-F238E27FC236}">
                  <a16:creationId xmlns:a16="http://schemas.microsoft.com/office/drawing/2014/main" id="{F17FDAE3-403D-4F20-B564-0653ACFBC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Rectangle 487">
              <a:extLst>
                <a:ext uri="{FF2B5EF4-FFF2-40B4-BE49-F238E27FC236}">
                  <a16:creationId xmlns:a16="http://schemas.microsoft.com/office/drawing/2014/main" id="{64F26EE1-9DBC-46F5-8EAB-42BE8DE4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Rectangle 488">
              <a:extLst>
                <a:ext uri="{FF2B5EF4-FFF2-40B4-BE49-F238E27FC236}">
                  <a16:creationId xmlns:a16="http://schemas.microsoft.com/office/drawing/2014/main" id="{2642739F-DC3A-4990-BE87-671F3E5A2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Rectangle 489">
              <a:extLst>
                <a:ext uri="{FF2B5EF4-FFF2-40B4-BE49-F238E27FC236}">
                  <a16:creationId xmlns:a16="http://schemas.microsoft.com/office/drawing/2014/main" id="{25C3B84B-CAA1-4A88-A5D3-996D07BA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133"/>
              <a:ext cx="11" cy="9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Rectangle 490">
              <a:extLst>
                <a:ext uri="{FF2B5EF4-FFF2-40B4-BE49-F238E27FC236}">
                  <a16:creationId xmlns:a16="http://schemas.microsoft.com/office/drawing/2014/main" id="{00B2B463-15A1-469F-9E7A-D6965DAF9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245"/>
              <a:ext cx="93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Foreign travel emergency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5" name="Rectangle 491">
              <a:extLst>
                <a:ext uri="{FF2B5EF4-FFF2-40B4-BE49-F238E27FC236}">
                  <a16:creationId xmlns:a16="http://schemas.microsoft.com/office/drawing/2014/main" id="{A1E80D26-80A4-40C8-BC44-4E2ACF7BA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21"/>
              <a:ext cx="60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(up to plan limits)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6" name="Rectangle 492">
              <a:extLst>
                <a:ext uri="{FF2B5EF4-FFF2-40B4-BE49-F238E27FC236}">
                  <a16:creationId xmlns:a16="http://schemas.microsoft.com/office/drawing/2014/main" id="{4B1FF7C6-9470-45AC-931B-AF87160EC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332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7" name="Rectangle 493">
              <a:extLst>
                <a:ext uri="{FF2B5EF4-FFF2-40B4-BE49-F238E27FC236}">
                  <a16:creationId xmlns:a16="http://schemas.microsoft.com/office/drawing/2014/main" id="{3A2A53BB-2403-44C1-866B-4D596FA41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32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8" name="Rectangle 494">
              <a:extLst>
                <a:ext uri="{FF2B5EF4-FFF2-40B4-BE49-F238E27FC236}">
                  <a16:creationId xmlns:a16="http://schemas.microsoft.com/office/drawing/2014/main" id="{5E4314CD-3CA8-43A0-84E4-12B941788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2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99" name="Rectangle 495">
              <a:extLst>
                <a:ext uri="{FF2B5EF4-FFF2-40B4-BE49-F238E27FC236}">
                  <a16:creationId xmlns:a16="http://schemas.microsoft.com/office/drawing/2014/main" id="{DBFBE57A-596A-4E38-91C8-1A77E28E4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324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0" name="Rectangle 496">
              <a:extLst>
                <a:ext uri="{FF2B5EF4-FFF2-40B4-BE49-F238E27FC236}">
                  <a16:creationId xmlns:a16="http://schemas.microsoft.com/office/drawing/2014/main" id="{97B28F39-055B-4AE4-A8D0-A889B4DC9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2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1" name="Rectangle 497">
              <a:extLst>
                <a:ext uri="{FF2B5EF4-FFF2-40B4-BE49-F238E27FC236}">
                  <a16:creationId xmlns:a16="http://schemas.microsoft.com/office/drawing/2014/main" id="{CFA0577C-6845-40E0-8A18-B4051D0F9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324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2" name="Rectangle 498">
              <a:extLst>
                <a:ext uri="{FF2B5EF4-FFF2-40B4-BE49-F238E27FC236}">
                  <a16:creationId xmlns:a16="http://schemas.microsoft.com/office/drawing/2014/main" id="{4381C176-006C-4EE7-AB50-8DAD8F71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32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3" name="Rectangle 499">
              <a:extLst>
                <a:ext uri="{FF2B5EF4-FFF2-40B4-BE49-F238E27FC236}">
                  <a16:creationId xmlns:a16="http://schemas.microsoft.com/office/drawing/2014/main" id="{FECCC755-B09E-4380-9B9C-67BEEAD18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324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4" name="Rectangle 500">
              <a:extLst>
                <a:ext uri="{FF2B5EF4-FFF2-40B4-BE49-F238E27FC236}">
                  <a16:creationId xmlns:a16="http://schemas.microsoft.com/office/drawing/2014/main" id="{5EDCF662-82A5-43E4-9F12-F944D84F1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" y="32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5" name="Rectangle 501">
              <a:extLst>
                <a:ext uri="{FF2B5EF4-FFF2-40B4-BE49-F238E27FC236}">
                  <a16:creationId xmlns:a16="http://schemas.microsoft.com/office/drawing/2014/main" id="{F14567F9-5CED-4188-A881-65F15BE90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324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6" name="Rectangle 502">
              <a:extLst>
                <a:ext uri="{FF2B5EF4-FFF2-40B4-BE49-F238E27FC236}">
                  <a16:creationId xmlns:a16="http://schemas.microsoft.com/office/drawing/2014/main" id="{97A5AB95-6CF6-4E7E-AF33-A01CAE2D4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32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7" name="Rectangle 503">
              <a:extLst>
                <a:ext uri="{FF2B5EF4-FFF2-40B4-BE49-F238E27FC236}">
                  <a16:creationId xmlns:a16="http://schemas.microsoft.com/office/drawing/2014/main" id="{D837AF40-F623-44AA-BC36-946F13CB0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32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8" name="Rectangle 504">
              <a:extLst>
                <a:ext uri="{FF2B5EF4-FFF2-40B4-BE49-F238E27FC236}">
                  <a16:creationId xmlns:a16="http://schemas.microsoft.com/office/drawing/2014/main" id="{5BF4462E-A7D3-4616-B972-9C87A9C0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23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09" name="Rectangle 505">
              <a:extLst>
                <a:ext uri="{FF2B5EF4-FFF2-40B4-BE49-F238E27FC236}">
                  <a16:creationId xmlns:a16="http://schemas.microsoft.com/office/drawing/2014/main" id="{BC226519-8683-4FDA-959A-4C98605CC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" y="324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0" name="Rectangle 506">
              <a:extLst>
                <a:ext uri="{FF2B5EF4-FFF2-40B4-BE49-F238E27FC236}">
                  <a16:creationId xmlns:a16="http://schemas.microsoft.com/office/drawing/2014/main" id="{F9783DCD-8F80-46E2-BC98-9D1058357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" y="32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1" name="Rectangle 507">
              <a:extLst>
                <a:ext uri="{FF2B5EF4-FFF2-40B4-BE49-F238E27FC236}">
                  <a16:creationId xmlns:a16="http://schemas.microsoft.com/office/drawing/2014/main" id="{5D729AF0-9C49-4066-9B69-02EB6121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" y="3245"/>
              <a:ext cx="13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80%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2" name="Rectangle 508">
              <a:extLst>
                <a:ext uri="{FF2B5EF4-FFF2-40B4-BE49-F238E27FC236}">
                  <a16:creationId xmlns:a16="http://schemas.microsoft.com/office/drawing/2014/main" id="{6DE1A7A4-EC6E-4F6E-A40B-3732FB6B7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" y="3245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13" name="Rectangle 509">
              <a:extLst>
                <a:ext uri="{FF2B5EF4-FFF2-40B4-BE49-F238E27FC236}">
                  <a16:creationId xmlns:a16="http://schemas.microsoft.com/office/drawing/2014/main" id="{A666931B-1544-4707-AEDA-A95945740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228"/>
              <a:ext cx="1698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" name="Rectangle 510">
              <a:extLst>
                <a:ext uri="{FF2B5EF4-FFF2-40B4-BE49-F238E27FC236}">
                  <a16:creationId xmlns:a16="http://schemas.microsoft.com/office/drawing/2014/main" id="{36F6709E-C300-4C91-A297-0AE0F3C72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5" name="Rectangle 511">
              <a:extLst>
                <a:ext uri="{FF2B5EF4-FFF2-40B4-BE49-F238E27FC236}">
                  <a16:creationId xmlns:a16="http://schemas.microsoft.com/office/drawing/2014/main" id="{9803A285-5FFE-4516-8303-663E0BEDA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228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Rectangle 512">
              <a:extLst>
                <a:ext uri="{FF2B5EF4-FFF2-40B4-BE49-F238E27FC236}">
                  <a16:creationId xmlns:a16="http://schemas.microsoft.com/office/drawing/2014/main" id="{185CCC34-0AB2-48D7-B251-216D83BBA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Rectangle 513">
              <a:extLst>
                <a:ext uri="{FF2B5EF4-FFF2-40B4-BE49-F238E27FC236}">
                  <a16:creationId xmlns:a16="http://schemas.microsoft.com/office/drawing/2014/main" id="{85011958-673E-4CCF-9BBE-3CF74D33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3228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Rectangle 514">
              <a:extLst>
                <a:ext uri="{FF2B5EF4-FFF2-40B4-BE49-F238E27FC236}">
                  <a16:creationId xmlns:a16="http://schemas.microsoft.com/office/drawing/2014/main" id="{892E0FDD-0333-435C-B8FD-4127D8CFB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Rectangle 515">
              <a:extLst>
                <a:ext uri="{FF2B5EF4-FFF2-40B4-BE49-F238E27FC236}">
                  <a16:creationId xmlns:a16="http://schemas.microsoft.com/office/drawing/2014/main" id="{F607CB2E-4B5C-41DE-A3CE-14D370B7C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228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Rectangle 516">
              <a:extLst>
                <a:ext uri="{FF2B5EF4-FFF2-40B4-BE49-F238E27FC236}">
                  <a16:creationId xmlns:a16="http://schemas.microsoft.com/office/drawing/2014/main" id="{CDA008B2-4A8C-4AFD-A97C-05ECB0FE0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228"/>
              <a:ext cx="10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Rectangle 517">
              <a:extLst>
                <a:ext uri="{FF2B5EF4-FFF2-40B4-BE49-F238E27FC236}">
                  <a16:creationId xmlns:a16="http://schemas.microsoft.com/office/drawing/2014/main" id="{3A43AB18-BBF3-42D1-A4A6-3E3A8515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228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2" name="Rectangle 518">
              <a:extLst>
                <a:ext uri="{FF2B5EF4-FFF2-40B4-BE49-F238E27FC236}">
                  <a16:creationId xmlns:a16="http://schemas.microsoft.com/office/drawing/2014/main" id="{451A0202-219E-428B-8D45-13CEABE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Rectangle 519">
              <a:extLst>
                <a:ext uri="{FF2B5EF4-FFF2-40B4-BE49-F238E27FC236}">
                  <a16:creationId xmlns:a16="http://schemas.microsoft.com/office/drawing/2014/main" id="{0E617726-6D17-4FEF-A169-0BBDF251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3228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Rectangle 520">
              <a:extLst>
                <a:ext uri="{FF2B5EF4-FFF2-40B4-BE49-F238E27FC236}">
                  <a16:creationId xmlns:a16="http://schemas.microsoft.com/office/drawing/2014/main" id="{A6C1943A-0800-48F1-94C6-8D20A36BB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Rectangle 521">
              <a:extLst>
                <a:ext uri="{FF2B5EF4-FFF2-40B4-BE49-F238E27FC236}">
                  <a16:creationId xmlns:a16="http://schemas.microsoft.com/office/drawing/2014/main" id="{81ECE9AC-4020-4ECB-8BCB-9164CB655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3228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Rectangle 522">
              <a:extLst>
                <a:ext uri="{FF2B5EF4-FFF2-40B4-BE49-F238E27FC236}">
                  <a16:creationId xmlns:a16="http://schemas.microsoft.com/office/drawing/2014/main" id="{94969485-4E48-4D09-B71C-AE02A6276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Rectangle 523">
              <a:extLst>
                <a:ext uri="{FF2B5EF4-FFF2-40B4-BE49-F238E27FC236}">
                  <a16:creationId xmlns:a16="http://schemas.microsoft.com/office/drawing/2014/main" id="{7A865076-010D-4E4F-A019-B3A75AF06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3228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Rectangle 524">
              <a:extLst>
                <a:ext uri="{FF2B5EF4-FFF2-40B4-BE49-F238E27FC236}">
                  <a16:creationId xmlns:a16="http://schemas.microsoft.com/office/drawing/2014/main" id="{652AB497-C988-49DB-93C5-B146CDC4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Rectangle 525">
              <a:extLst>
                <a:ext uri="{FF2B5EF4-FFF2-40B4-BE49-F238E27FC236}">
                  <a16:creationId xmlns:a16="http://schemas.microsoft.com/office/drawing/2014/main" id="{691197DB-BDA9-40B4-864C-B0B340DC3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228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Rectangle 526">
              <a:extLst>
                <a:ext uri="{FF2B5EF4-FFF2-40B4-BE49-F238E27FC236}">
                  <a16:creationId xmlns:a16="http://schemas.microsoft.com/office/drawing/2014/main" id="{C89A0B98-596D-4E26-809B-55A644D1E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Rectangle 527">
              <a:extLst>
                <a:ext uri="{FF2B5EF4-FFF2-40B4-BE49-F238E27FC236}">
                  <a16:creationId xmlns:a16="http://schemas.microsoft.com/office/drawing/2014/main" id="{DE261959-A1C5-4BBF-9C20-A23BE6E59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228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Rectangle 528">
              <a:extLst>
                <a:ext uri="{FF2B5EF4-FFF2-40B4-BE49-F238E27FC236}">
                  <a16:creationId xmlns:a16="http://schemas.microsoft.com/office/drawing/2014/main" id="{A7917764-8368-49CD-84CC-6EA41191D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228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Rectangle 529">
              <a:extLst>
                <a:ext uri="{FF2B5EF4-FFF2-40B4-BE49-F238E27FC236}">
                  <a16:creationId xmlns:a16="http://schemas.microsoft.com/office/drawing/2014/main" id="{1E82FEC9-F429-4C5C-90AC-4CE96868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228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Rectangle 530">
              <a:extLst>
                <a:ext uri="{FF2B5EF4-FFF2-40B4-BE49-F238E27FC236}">
                  <a16:creationId xmlns:a16="http://schemas.microsoft.com/office/drawing/2014/main" id="{B7E6B67F-8571-4964-9C96-03942C4C2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Rectangle 531">
              <a:extLst>
                <a:ext uri="{FF2B5EF4-FFF2-40B4-BE49-F238E27FC236}">
                  <a16:creationId xmlns:a16="http://schemas.microsoft.com/office/drawing/2014/main" id="{5E58C4A2-2E84-4013-ADFD-34FF52BBB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Rectangle 532">
              <a:extLst>
                <a:ext uri="{FF2B5EF4-FFF2-40B4-BE49-F238E27FC236}">
                  <a16:creationId xmlns:a16="http://schemas.microsoft.com/office/drawing/2014/main" id="{2DD48579-545D-4EC7-8BAD-18C97D07F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Rectangle 533">
              <a:extLst>
                <a:ext uri="{FF2B5EF4-FFF2-40B4-BE49-F238E27FC236}">
                  <a16:creationId xmlns:a16="http://schemas.microsoft.com/office/drawing/2014/main" id="{CBEB2CF1-78A8-400F-A3BD-9F76EBD41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233"/>
              <a:ext cx="10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8" name="Rectangle 534">
              <a:extLst>
                <a:ext uri="{FF2B5EF4-FFF2-40B4-BE49-F238E27FC236}">
                  <a16:creationId xmlns:a16="http://schemas.microsoft.com/office/drawing/2014/main" id="{70420426-6798-4B1A-892A-028B3C71D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Rectangle 535">
              <a:extLst>
                <a:ext uri="{FF2B5EF4-FFF2-40B4-BE49-F238E27FC236}">
                  <a16:creationId xmlns:a16="http://schemas.microsoft.com/office/drawing/2014/main" id="{A6FDF917-88AB-4303-8362-A8810E5C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Rectangle 536">
              <a:extLst>
                <a:ext uri="{FF2B5EF4-FFF2-40B4-BE49-F238E27FC236}">
                  <a16:creationId xmlns:a16="http://schemas.microsoft.com/office/drawing/2014/main" id="{D996F015-4AF6-4E43-8E76-0B95695D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Rectangle 537">
              <a:extLst>
                <a:ext uri="{FF2B5EF4-FFF2-40B4-BE49-F238E27FC236}">
                  <a16:creationId xmlns:a16="http://schemas.microsoft.com/office/drawing/2014/main" id="{A408B772-4EC4-4B91-A92A-E53E5A5AC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Rectangle 538">
              <a:extLst>
                <a:ext uri="{FF2B5EF4-FFF2-40B4-BE49-F238E27FC236}">
                  <a16:creationId xmlns:a16="http://schemas.microsoft.com/office/drawing/2014/main" id="{D3552DF3-5C86-40FA-BF84-38484FFBF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Rectangle 539">
              <a:extLst>
                <a:ext uri="{FF2B5EF4-FFF2-40B4-BE49-F238E27FC236}">
                  <a16:creationId xmlns:a16="http://schemas.microsoft.com/office/drawing/2014/main" id="{0FEE93EB-447D-4E92-811D-E6FFC633E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233"/>
              <a:ext cx="11" cy="17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Rectangle 540">
              <a:extLst>
                <a:ext uri="{FF2B5EF4-FFF2-40B4-BE49-F238E27FC236}">
                  <a16:creationId xmlns:a16="http://schemas.microsoft.com/office/drawing/2014/main" id="{B4FED5A6-5CD0-456B-8484-71C287E21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41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5" name="Rectangle 541">
              <a:extLst>
                <a:ext uri="{FF2B5EF4-FFF2-40B4-BE49-F238E27FC236}">
                  <a16:creationId xmlns:a16="http://schemas.microsoft.com/office/drawing/2014/main" id="{9C2A4DB6-4B86-4828-8130-360532EB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" y="3422"/>
              <a:ext cx="13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Out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6" name="Rectangle 542">
              <a:extLst>
                <a:ext uri="{FF2B5EF4-FFF2-40B4-BE49-F238E27FC236}">
                  <a16:creationId xmlns:a16="http://schemas.microsoft.com/office/drawing/2014/main" id="{FB0AC225-3B7C-4DDE-8515-719AB7801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" y="3422"/>
              <a:ext cx="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7" name="Rectangle 543">
              <a:extLst>
                <a:ext uri="{FF2B5EF4-FFF2-40B4-BE49-F238E27FC236}">
                  <a16:creationId xmlns:a16="http://schemas.microsoft.com/office/drawing/2014/main" id="{AB7B87B0-4338-44F6-B918-DB68A1F7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" y="3422"/>
              <a:ext cx="7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of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8" name="Rectangle 544">
              <a:extLst>
                <a:ext uri="{FF2B5EF4-FFF2-40B4-BE49-F238E27FC236}">
                  <a16:creationId xmlns:a16="http://schemas.microsoft.com/office/drawing/2014/main" id="{41ADB6C7-559D-4E55-8891-34B717F0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3422"/>
              <a:ext cx="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49" name="Rectangle 545">
              <a:extLst>
                <a:ext uri="{FF2B5EF4-FFF2-40B4-BE49-F238E27FC236}">
                  <a16:creationId xmlns:a16="http://schemas.microsoft.com/office/drawing/2014/main" id="{713BA17C-2B5B-417D-9BEE-CCA7C7ADE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3422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0" name="Rectangle 546">
              <a:extLst>
                <a:ext uri="{FF2B5EF4-FFF2-40B4-BE49-F238E27FC236}">
                  <a16:creationId xmlns:a16="http://schemas.microsoft.com/office/drawing/2014/main" id="{40C68BEE-D7CD-4E32-BEF4-A78E7DD2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3506"/>
              <a:ext cx="42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pocket limit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1" name="Rectangle 547">
              <a:extLst>
                <a:ext uri="{FF2B5EF4-FFF2-40B4-BE49-F238E27FC236}">
                  <a16:creationId xmlns:a16="http://schemas.microsoft.com/office/drawing/2014/main" id="{6B35606B-9F85-4A4F-9D71-EBA152CA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3590"/>
              <a:ext cx="24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In 2023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2" name="Rectangle 548">
              <a:extLst>
                <a:ext uri="{FF2B5EF4-FFF2-40B4-BE49-F238E27FC236}">
                  <a16:creationId xmlns:a16="http://schemas.microsoft.com/office/drawing/2014/main" id="{431A251A-611E-4B79-B277-281B26C24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" y="3590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3" name="Rectangle 549">
              <a:extLst>
                <a:ext uri="{FF2B5EF4-FFF2-40B4-BE49-F238E27FC236}">
                  <a16:creationId xmlns:a16="http://schemas.microsoft.com/office/drawing/2014/main" id="{534A1B98-8BA0-40B9-BA8B-F902EE8C9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411"/>
              <a:ext cx="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54" name="Rectangle 550">
              <a:extLst>
                <a:ext uri="{FF2B5EF4-FFF2-40B4-BE49-F238E27FC236}">
                  <a16:creationId xmlns:a16="http://schemas.microsoft.com/office/drawing/2014/main" id="{C44310DB-B2A9-4CC2-B6B9-1FB5E785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" y="3404"/>
              <a:ext cx="1698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Rectangle 551">
              <a:extLst>
                <a:ext uri="{FF2B5EF4-FFF2-40B4-BE49-F238E27FC236}">
                  <a16:creationId xmlns:a16="http://schemas.microsoft.com/office/drawing/2014/main" id="{449D1D10-E621-4353-A1A2-E6523272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Rectangle 552">
              <a:extLst>
                <a:ext uri="{FF2B5EF4-FFF2-40B4-BE49-F238E27FC236}">
                  <a16:creationId xmlns:a16="http://schemas.microsoft.com/office/drawing/2014/main" id="{62029F84-0B9C-4BED-9D04-BD808AAE2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404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Rectangle 553">
              <a:extLst>
                <a:ext uri="{FF2B5EF4-FFF2-40B4-BE49-F238E27FC236}">
                  <a16:creationId xmlns:a16="http://schemas.microsoft.com/office/drawing/2014/main" id="{0840F3DD-938E-4977-9B2D-5EFCFCA7C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Rectangle 554">
              <a:extLst>
                <a:ext uri="{FF2B5EF4-FFF2-40B4-BE49-F238E27FC236}">
                  <a16:creationId xmlns:a16="http://schemas.microsoft.com/office/drawing/2014/main" id="{8016D129-09C2-4C2A-92B8-4541DABC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" y="340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Rectangle 555">
              <a:extLst>
                <a:ext uri="{FF2B5EF4-FFF2-40B4-BE49-F238E27FC236}">
                  <a16:creationId xmlns:a16="http://schemas.microsoft.com/office/drawing/2014/main" id="{63EBB154-E4DD-422B-B248-573C3C25D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Rectangle 556">
              <a:extLst>
                <a:ext uri="{FF2B5EF4-FFF2-40B4-BE49-F238E27FC236}">
                  <a16:creationId xmlns:a16="http://schemas.microsoft.com/office/drawing/2014/main" id="{7ED91AD4-15AD-4076-860D-6817BDD0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5" y="340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Rectangle 557">
              <a:extLst>
                <a:ext uri="{FF2B5EF4-FFF2-40B4-BE49-F238E27FC236}">
                  <a16:creationId xmlns:a16="http://schemas.microsoft.com/office/drawing/2014/main" id="{BAA0177F-7198-4AFD-8183-45E7E9073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404"/>
              <a:ext cx="10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Rectangle 558">
              <a:extLst>
                <a:ext uri="{FF2B5EF4-FFF2-40B4-BE49-F238E27FC236}">
                  <a16:creationId xmlns:a16="http://schemas.microsoft.com/office/drawing/2014/main" id="{7A7B396D-7F83-46F2-B3FA-BF6D571A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8" y="340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Rectangle 559">
              <a:extLst>
                <a:ext uri="{FF2B5EF4-FFF2-40B4-BE49-F238E27FC236}">
                  <a16:creationId xmlns:a16="http://schemas.microsoft.com/office/drawing/2014/main" id="{4DE0CF1B-107D-4B1D-8441-520EA05E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Rectangle 560">
              <a:extLst>
                <a:ext uri="{FF2B5EF4-FFF2-40B4-BE49-F238E27FC236}">
                  <a16:creationId xmlns:a16="http://schemas.microsoft.com/office/drawing/2014/main" id="{DA5CC01C-0CD1-4079-80CC-BC56EDC13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3404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Rectangle 561">
              <a:extLst>
                <a:ext uri="{FF2B5EF4-FFF2-40B4-BE49-F238E27FC236}">
                  <a16:creationId xmlns:a16="http://schemas.microsoft.com/office/drawing/2014/main" id="{13B2EA38-5340-4939-BB32-A82D3E3E1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Rectangle 562">
              <a:extLst>
                <a:ext uri="{FF2B5EF4-FFF2-40B4-BE49-F238E27FC236}">
                  <a16:creationId xmlns:a16="http://schemas.microsoft.com/office/drawing/2014/main" id="{4D2ABDAF-BA72-4768-BAF8-E31A36187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" y="3404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7" name="Rectangle 563">
              <a:extLst>
                <a:ext uri="{FF2B5EF4-FFF2-40B4-BE49-F238E27FC236}">
                  <a16:creationId xmlns:a16="http://schemas.microsoft.com/office/drawing/2014/main" id="{9244A39A-35B6-44F0-B733-571BE9C89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404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Rectangle 564">
              <a:extLst>
                <a:ext uri="{FF2B5EF4-FFF2-40B4-BE49-F238E27FC236}">
                  <a16:creationId xmlns:a16="http://schemas.microsoft.com/office/drawing/2014/main" id="{5FAA169B-0CFD-427B-8E80-B0F3F54E0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340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Rectangle 565">
              <a:extLst>
                <a:ext uri="{FF2B5EF4-FFF2-40B4-BE49-F238E27FC236}">
                  <a16:creationId xmlns:a16="http://schemas.microsoft.com/office/drawing/2014/main" id="{F7D65ACE-2D01-40AE-848C-FD21699F2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Rectangle 566">
              <a:extLst>
                <a:ext uri="{FF2B5EF4-FFF2-40B4-BE49-F238E27FC236}">
                  <a16:creationId xmlns:a16="http://schemas.microsoft.com/office/drawing/2014/main" id="{A6862F81-D87D-4561-8689-10926D3C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404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Rectangle 567">
              <a:extLst>
                <a:ext uri="{FF2B5EF4-FFF2-40B4-BE49-F238E27FC236}">
                  <a16:creationId xmlns:a16="http://schemas.microsoft.com/office/drawing/2014/main" id="{236D9F60-AAA9-45C6-82CE-4BC84B8D9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404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2" name="Rectangle 568">
              <a:extLst>
                <a:ext uri="{FF2B5EF4-FFF2-40B4-BE49-F238E27FC236}">
                  <a16:creationId xmlns:a16="http://schemas.microsoft.com/office/drawing/2014/main" id="{66A1E207-F865-46C7-AE80-B8539230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40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Rectangle 569">
              <a:extLst>
                <a:ext uri="{FF2B5EF4-FFF2-40B4-BE49-F238E27FC236}">
                  <a16:creationId xmlns:a16="http://schemas.microsoft.com/office/drawing/2014/main" id="{46BEC41D-E129-49B1-83B7-0D67D32BF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" y="340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4" name="Rectangle 570">
              <a:extLst>
                <a:ext uri="{FF2B5EF4-FFF2-40B4-BE49-F238E27FC236}">
                  <a16:creationId xmlns:a16="http://schemas.microsoft.com/office/drawing/2014/main" id="{D9910433-1158-4661-A2A9-585F0E4C7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40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5" name="Rectangle 571">
              <a:extLst>
                <a:ext uri="{FF2B5EF4-FFF2-40B4-BE49-F238E27FC236}">
                  <a16:creationId xmlns:a16="http://schemas.microsoft.com/office/drawing/2014/main" id="{11AF75C3-66D5-44B3-9E07-45408D0D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410"/>
              <a:ext cx="11" cy="26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6" name="Rectangle 572">
              <a:extLst>
                <a:ext uri="{FF2B5EF4-FFF2-40B4-BE49-F238E27FC236}">
                  <a16:creationId xmlns:a16="http://schemas.microsoft.com/office/drawing/2014/main" id="{5651D632-5C12-4415-B738-554B9D7C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410"/>
              <a:ext cx="11" cy="264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Rectangle 573">
              <a:extLst>
                <a:ext uri="{FF2B5EF4-FFF2-40B4-BE49-F238E27FC236}">
                  <a16:creationId xmlns:a16="http://schemas.microsoft.com/office/drawing/2014/main" id="{7AD5615F-D8D9-4321-9AA2-51CB2B823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" y="3693"/>
              <a:ext cx="19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$6,620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8" name="Rectangle 574">
              <a:extLst>
                <a:ext uri="{FF2B5EF4-FFF2-40B4-BE49-F238E27FC236}">
                  <a16:creationId xmlns:a16="http://schemas.microsoft.com/office/drawing/2014/main" id="{B391F77A-AF70-4221-AB94-D933AE5C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4" y="3693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79" name="Rectangle 575">
              <a:extLst>
                <a:ext uri="{FF2B5EF4-FFF2-40B4-BE49-F238E27FC236}">
                  <a16:creationId xmlns:a16="http://schemas.microsoft.com/office/drawing/2014/main" id="{F99D15FE-6A1A-449D-A49D-469FB5C6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3" y="3693"/>
              <a:ext cx="19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$3,310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0" name="Rectangle 576">
              <a:extLst>
                <a:ext uri="{FF2B5EF4-FFF2-40B4-BE49-F238E27FC236}">
                  <a16:creationId xmlns:a16="http://schemas.microsoft.com/office/drawing/2014/main" id="{E39B3BE0-A356-4BB7-A9D2-6748F9E3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4" y="3693"/>
              <a:ext cx="1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181" name="Rectangle 577">
              <a:extLst>
                <a:ext uri="{FF2B5EF4-FFF2-40B4-BE49-F238E27FC236}">
                  <a16:creationId xmlns:a16="http://schemas.microsoft.com/office/drawing/2014/main" id="{4D43DC08-FBB7-4183-B12D-9636DAAC2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674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2" name="Rectangle 578">
              <a:extLst>
                <a:ext uri="{FF2B5EF4-FFF2-40B4-BE49-F238E27FC236}">
                  <a16:creationId xmlns:a16="http://schemas.microsoft.com/office/drawing/2014/main" id="{E000FA35-7BBD-41E1-80BF-E721DCB8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3674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3" name="Rectangle 579">
              <a:extLst>
                <a:ext uri="{FF2B5EF4-FFF2-40B4-BE49-F238E27FC236}">
                  <a16:creationId xmlns:a16="http://schemas.microsoft.com/office/drawing/2014/main" id="{ECC4DAA8-3EC6-48DD-9B97-91FC0E4E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679"/>
              <a:ext cx="11" cy="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Rectangle 580">
              <a:extLst>
                <a:ext uri="{FF2B5EF4-FFF2-40B4-BE49-F238E27FC236}">
                  <a16:creationId xmlns:a16="http://schemas.microsoft.com/office/drawing/2014/main" id="{32E76818-FF89-4677-BC66-FEDF273E1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674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5" name="Rectangle 581">
              <a:extLst>
                <a:ext uri="{FF2B5EF4-FFF2-40B4-BE49-F238E27FC236}">
                  <a16:creationId xmlns:a16="http://schemas.microsoft.com/office/drawing/2014/main" id="{83EA55F0-1317-447B-A647-FF6325680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674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6" name="Rectangle 582">
              <a:extLst>
                <a:ext uri="{FF2B5EF4-FFF2-40B4-BE49-F238E27FC236}">
                  <a16:creationId xmlns:a16="http://schemas.microsoft.com/office/drawing/2014/main" id="{396E04C9-2C85-4625-9A86-622CC685B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674"/>
              <a:ext cx="11" cy="6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7" name="Rectangle 583">
              <a:extLst>
                <a:ext uri="{FF2B5EF4-FFF2-40B4-BE49-F238E27FC236}">
                  <a16:creationId xmlns:a16="http://schemas.microsoft.com/office/drawing/2014/main" id="{6AAF1B7E-26EC-4657-A3D8-EC75B4420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680"/>
              <a:ext cx="11" cy="97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8" name="Rectangle 584">
              <a:extLst>
                <a:ext uri="{FF2B5EF4-FFF2-40B4-BE49-F238E27FC236}">
                  <a16:creationId xmlns:a16="http://schemas.microsoft.com/office/drawing/2014/main" id="{5564D6E8-CF7D-4838-8696-7E17487F5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777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9" name="Rectangle 585">
              <a:extLst>
                <a:ext uri="{FF2B5EF4-FFF2-40B4-BE49-F238E27FC236}">
                  <a16:creationId xmlns:a16="http://schemas.microsoft.com/office/drawing/2014/main" id="{2B87D2FD-7589-4C41-816B-5CB49B5C2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7" y="3777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Rectangle 586">
              <a:extLst>
                <a:ext uri="{FF2B5EF4-FFF2-40B4-BE49-F238E27FC236}">
                  <a16:creationId xmlns:a16="http://schemas.microsoft.com/office/drawing/2014/main" id="{C7F841BF-D440-435F-8DB1-5122F09D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" y="3777"/>
              <a:ext cx="413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1" name="Rectangle 587">
              <a:extLst>
                <a:ext uri="{FF2B5EF4-FFF2-40B4-BE49-F238E27FC236}">
                  <a16:creationId xmlns:a16="http://schemas.microsoft.com/office/drawing/2014/main" id="{92F513E8-9EFE-4203-BA8E-1DD7C266C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680"/>
              <a:ext cx="11" cy="97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2" name="Rectangle 588">
              <a:extLst>
                <a:ext uri="{FF2B5EF4-FFF2-40B4-BE49-F238E27FC236}">
                  <a16:creationId xmlns:a16="http://schemas.microsoft.com/office/drawing/2014/main" id="{73EC0D0A-062E-4225-9128-7A1387F12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777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3" name="Rectangle 589">
              <a:extLst>
                <a:ext uri="{FF2B5EF4-FFF2-40B4-BE49-F238E27FC236}">
                  <a16:creationId xmlns:a16="http://schemas.microsoft.com/office/drawing/2014/main" id="{0111C4BA-79B7-4392-965F-D2501D071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777"/>
              <a:ext cx="412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4" name="Rectangle 590">
              <a:extLst>
                <a:ext uri="{FF2B5EF4-FFF2-40B4-BE49-F238E27FC236}">
                  <a16:creationId xmlns:a16="http://schemas.microsoft.com/office/drawing/2014/main" id="{F24E263E-EE9A-4D13-BFD5-9AB04577D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680"/>
              <a:ext cx="11" cy="97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5" name="Rectangle 591">
              <a:extLst>
                <a:ext uri="{FF2B5EF4-FFF2-40B4-BE49-F238E27FC236}">
                  <a16:creationId xmlns:a16="http://schemas.microsoft.com/office/drawing/2014/main" id="{4B2D9AFD-0DD8-408D-8E85-D9FE3E36E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777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6" name="Rectangle 592">
              <a:extLst>
                <a:ext uri="{FF2B5EF4-FFF2-40B4-BE49-F238E27FC236}">
                  <a16:creationId xmlns:a16="http://schemas.microsoft.com/office/drawing/2014/main" id="{49846F93-50EF-4A1A-8744-B4BECD6F3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777"/>
              <a:ext cx="11" cy="5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7" name="Rectangle 593">
              <a:extLst>
                <a:ext uri="{FF2B5EF4-FFF2-40B4-BE49-F238E27FC236}">
                  <a16:creationId xmlns:a16="http://schemas.microsoft.com/office/drawing/2014/main" id="{2300EE43-EFCD-4330-A215-50C4AA282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" y="3782"/>
              <a:ext cx="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" b="0" i="0" u="none" strike="noStrike" cap="none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60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2772-C37C-445A-8783-3A9F3FB3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Prescription Drug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D736-AD2F-4A40-9357-BEFA954FE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spc="-5" dirty="0">
                <a:cs typeface="Arial"/>
              </a:rPr>
              <a:t>Helps </a:t>
            </a:r>
            <a:r>
              <a:rPr lang="en-US" sz="2000" b="1" u="sng" spc="-10" dirty="0">
                <a:cs typeface="Arial"/>
              </a:rPr>
              <a:t>with </a:t>
            </a:r>
            <a:r>
              <a:rPr lang="en-US" sz="2000" b="1" u="sng" spc="-5" dirty="0">
                <a:cs typeface="Arial"/>
              </a:rPr>
              <a:t>the cost </a:t>
            </a:r>
            <a:r>
              <a:rPr lang="en-US" sz="2000" b="1" u="sng" dirty="0">
                <a:cs typeface="Arial"/>
              </a:rPr>
              <a:t>of </a:t>
            </a:r>
            <a:r>
              <a:rPr lang="en-US" sz="2000" b="1" u="sng" spc="-5" dirty="0">
                <a:cs typeface="Arial"/>
              </a:rPr>
              <a:t>prescription</a:t>
            </a:r>
            <a:r>
              <a:rPr lang="en-US" sz="2000" b="1" u="sng" spc="-35" dirty="0">
                <a:cs typeface="Arial"/>
              </a:rPr>
              <a:t> </a:t>
            </a:r>
            <a:r>
              <a:rPr lang="en-US" sz="2000" b="1" u="sng" spc="-5" dirty="0">
                <a:cs typeface="Arial"/>
              </a:rPr>
              <a:t>drugs</a:t>
            </a:r>
            <a:endParaRPr lang="en-US" sz="2000" b="1" spc="-5" dirty="0">
              <a:cs typeface="Arial"/>
            </a:endParaRPr>
          </a:p>
          <a:p>
            <a:pPr lvl="1"/>
            <a:r>
              <a:rPr lang="en-US" sz="1800" spc="-35" dirty="0">
                <a:cs typeface="Arial"/>
              </a:rPr>
              <a:t>Two </a:t>
            </a:r>
            <a:r>
              <a:rPr lang="en-US" sz="1800" spc="-5" dirty="0">
                <a:cs typeface="Arial"/>
              </a:rPr>
              <a:t>ways to get</a:t>
            </a:r>
            <a:r>
              <a:rPr lang="en-US" sz="1800" spc="15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coverage:</a:t>
            </a:r>
            <a:endParaRPr lang="en-US" sz="1800" dirty="0">
              <a:cs typeface="Arial"/>
            </a:endParaRPr>
          </a:p>
          <a:p>
            <a:pPr lvl="2"/>
            <a:r>
              <a:rPr lang="en-US" sz="1600" spc="-5" dirty="0">
                <a:cs typeface="Arial"/>
              </a:rPr>
              <a:t>Add </a:t>
            </a:r>
            <a:r>
              <a:rPr lang="en-US" sz="1600" dirty="0">
                <a:cs typeface="Arial"/>
              </a:rPr>
              <a:t>a </a:t>
            </a:r>
            <a:r>
              <a:rPr lang="en-US" sz="1600" spc="-5" dirty="0">
                <a:cs typeface="Arial"/>
              </a:rPr>
              <a:t>standalone Part </a:t>
            </a:r>
            <a:r>
              <a:rPr lang="en-US" sz="1600" dirty="0">
                <a:cs typeface="Arial"/>
              </a:rPr>
              <a:t>D </a:t>
            </a:r>
            <a:r>
              <a:rPr lang="en-US" sz="1600" spc="-5" dirty="0">
                <a:cs typeface="Arial"/>
              </a:rPr>
              <a:t>plan to Original</a:t>
            </a:r>
            <a:r>
              <a:rPr lang="en-US" sz="1600" spc="-20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Medicare</a:t>
            </a:r>
            <a:endParaRPr lang="en-US" sz="1600" dirty="0">
              <a:cs typeface="Arial"/>
            </a:endParaRPr>
          </a:p>
          <a:p>
            <a:pPr lvl="2"/>
            <a:r>
              <a:rPr lang="en-US" sz="1600" spc="-5" dirty="0">
                <a:cs typeface="Arial"/>
              </a:rPr>
              <a:t>Choose </a:t>
            </a:r>
            <a:r>
              <a:rPr lang="en-US" sz="1600" dirty="0">
                <a:cs typeface="Arial"/>
              </a:rPr>
              <a:t>a </a:t>
            </a:r>
            <a:r>
              <a:rPr lang="en-US" sz="1600" spc="-5" dirty="0">
                <a:cs typeface="Arial"/>
              </a:rPr>
              <a:t>Medicare Advantage plan that includes prescription drug</a:t>
            </a:r>
            <a:r>
              <a:rPr lang="en-US" sz="1600" spc="-10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coverage</a:t>
            </a:r>
            <a:endParaRPr lang="en-US" sz="1600" dirty="0">
              <a:cs typeface="Arial"/>
            </a:endParaRPr>
          </a:p>
          <a:p>
            <a:pPr marL="0" indent="0">
              <a:buNone/>
            </a:pPr>
            <a:r>
              <a:rPr lang="en-US" sz="2000" spc="-5" dirty="0">
                <a:cs typeface="Arial"/>
              </a:rPr>
              <a:t>Plans </a:t>
            </a:r>
            <a:r>
              <a:rPr lang="en-US" sz="2000" spc="-10" dirty="0">
                <a:cs typeface="Arial"/>
              </a:rPr>
              <a:t>offered </a:t>
            </a:r>
            <a:r>
              <a:rPr lang="en-US" sz="2000" spc="-5" dirty="0">
                <a:cs typeface="Arial"/>
              </a:rPr>
              <a:t>by private insurance companies</a:t>
            </a:r>
            <a:endParaRPr lang="en-US" sz="2000" dirty="0">
              <a:cs typeface="Arial"/>
            </a:endParaRPr>
          </a:p>
          <a:p>
            <a:pPr marL="0" indent="0">
              <a:buNone/>
            </a:pPr>
            <a:endParaRPr lang="en-US" b="1" u="sng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2B66B-A273-4FFF-9B08-71EC412F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1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D397-8F91-4E39-8568-EA455126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Prescription Drug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BF50-A85B-41D5-9F6B-F0A390E3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17379" cy="3416300"/>
          </a:xfrm>
        </p:spPr>
        <p:txBody>
          <a:bodyPr>
            <a:normAutofit/>
          </a:bodyPr>
          <a:lstStyle/>
          <a:p>
            <a:r>
              <a:rPr lang="en-US" dirty="0"/>
              <a:t>Medicare Part D plans cover:</a:t>
            </a:r>
          </a:p>
          <a:p>
            <a:pPr lvl="1"/>
            <a:r>
              <a:rPr lang="en-US" spc="-25" dirty="0">
                <a:cs typeface="Arial"/>
              </a:rPr>
              <a:t>Types </a:t>
            </a:r>
            <a:r>
              <a:rPr lang="en-US" spc="-5" dirty="0">
                <a:cs typeface="Arial"/>
              </a:rPr>
              <a:t>of drugs most commonly prescribed for Medicare  beneficiaries as determined by federal</a:t>
            </a:r>
            <a:r>
              <a:rPr lang="en-US" spc="25" dirty="0">
                <a:cs typeface="Arial"/>
              </a:rPr>
              <a:t> </a:t>
            </a:r>
            <a:r>
              <a:rPr lang="en-US" spc="-5" dirty="0">
                <a:cs typeface="Arial"/>
              </a:rPr>
              <a:t>standards.</a:t>
            </a:r>
          </a:p>
          <a:p>
            <a:pPr lvl="1"/>
            <a:r>
              <a:rPr lang="en-US" spc="-5" dirty="0">
                <a:cs typeface="Arial"/>
              </a:rPr>
              <a:t>Specific brand name drugs and generic drugs included in the </a:t>
            </a:r>
            <a:r>
              <a:rPr lang="en-US" spc="-10" dirty="0">
                <a:cs typeface="Arial"/>
              </a:rPr>
              <a:t>plan’s </a:t>
            </a:r>
            <a:r>
              <a:rPr lang="en-US" spc="-15" dirty="0">
                <a:cs typeface="Arial"/>
              </a:rPr>
              <a:t>formulary, </a:t>
            </a:r>
            <a:r>
              <a:rPr lang="en-US" spc="-5" dirty="0">
                <a:cs typeface="Arial"/>
              </a:rPr>
              <a:t>or list of</a:t>
            </a:r>
            <a:r>
              <a:rPr lang="en-US" spc="65" dirty="0">
                <a:cs typeface="Arial"/>
              </a:rPr>
              <a:t> </a:t>
            </a:r>
            <a:r>
              <a:rPr lang="en-US" spc="-5" dirty="0">
                <a:cs typeface="Arial"/>
              </a:rPr>
              <a:t>drugs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Commercially </a:t>
            </a:r>
            <a:r>
              <a:rPr lang="en-US" spc="-10" dirty="0">
                <a:cs typeface="Arial"/>
              </a:rPr>
              <a:t>available </a:t>
            </a:r>
            <a:r>
              <a:rPr lang="en-US" spc="-5" dirty="0">
                <a:cs typeface="Arial"/>
              </a:rPr>
              <a:t>vaccines not covered by Part</a:t>
            </a:r>
            <a:r>
              <a:rPr lang="en-US" spc="60" dirty="0">
                <a:cs typeface="Arial"/>
              </a:rPr>
              <a:t> </a:t>
            </a:r>
            <a:r>
              <a:rPr lang="en-US" dirty="0">
                <a:cs typeface="Arial"/>
              </a:rPr>
              <a:t>B</a:t>
            </a:r>
          </a:p>
          <a:p>
            <a:r>
              <a:rPr lang="en-US" dirty="0">
                <a:cs typeface="Arial"/>
              </a:rPr>
              <a:t>Tiered Formularies</a:t>
            </a:r>
          </a:p>
          <a:p>
            <a:pPr lvl="1"/>
            <a:r>
              <a:rPr lang="en-US" spc="-5" dirty="0">
                <a:cs typeface="Arial"/>
              </a:rPr>
              <a:t>Drugs are grouped into tiers based on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cost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In general, the lower the </a:t>
            </a:r>
            <a:r>
              <a:rPr lang="en-US" spc="-25" dirty="0">
                <a:cs typeface="Arial"/>
              </a:rPr>
              <a:t>tier, </a:t>
            </a:r>
            <a:r>
              <a:rPr lang="en-US" spc="-5" dirty="0">
                <a:cs typeface="Arial"/>
              </a:rPr>
              <a:t>the lower the</a:t>
            </a:r>
            <a:r>
              <a:rPr lang="en-US" spc="25" dirty="0">
                <a:cs typeface="Arial"/>
              </a:rPr>
              <a:t> </a:t>
            </a:r>
            <a:r>
              <a:rPr lang="en-US" spc="-5" dirty="0">
                <a:cs typeface="Arial"/>
              </a:rPr>
              <a:t>cost</a:t>
            </a:r>
            <a:endParaRPr lang="en-US" dirty="0">
              <a:cs typeface="Arial"/>
            </a:endParaRPr>
          </a:p>
          <a:p>
            <a:pPr lvl="1"/>
            <a:r>
              <a:rPr lang="en-US" spc="-5" dirty="0">
                <a:cs typeface="Arial"/>
              </a:rPr>
              <a:t>Deductibles may be charged by</a:t>
            </a:r>
            <a:r>
              <a:rPr lang="en-US" spc="-15" dirty="0">
                <a:cs typeface="Arial"/>
              </a:rPr>
              <a:t> </a:t>
            </a:r>
            <a:r>
              <a:rPr lang="en-US" spc="-5" dirty="0">
                <a:cs typeface="Arial"/>
              </a:rPr>
              <a:t>tier</a:t>
            </a:r>
            <a:endParaRPr lang="en-US" dirty="0"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60DE5-0A9B-4F25-B654-53550EAD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3C25-BD92-4539-943E-5526D441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Who Can Get Medicare?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A99B2-930D-4CA3-A9F3-4EFB5075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lvl="0" indent="0" defTabSz="45720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2000" b="1" spc="-5" dirty="0">
                <a:cs typeface="Arial"/>
              </a:rPr>
              <a:t>U.S. Citizens </a:t>
            </a:r>
            <a:r>
              <a:rPr lang="en-US" sz="2000" b="1" dirty="0">
                <a:cs typeface="Arial"/>
              </a:rPr>
              <a:t>and </a:t>
            </a:r>
            <a:r>
              <a:rPr lang="en-US" sz="2000" b="1" spc="-5" dirty="0">
                <a:cs typeface="Arial"/>
              </a:rPr>
              <a:t>Legal</a:t>
            </a:r>
            <a:r>
              <a:rPr lang="en-US" sz="2000" b="1" spc="-50" dirty="0">
                <a:cs typeface="Arial"/>
              </a:rPr>
              <a:t> </a:t>
            </a:r>
            <a:r>
              <a:rPr lang="en-US" sz="2000" b="1" spc="-5" dirty="0">
                <a:cs typeface="Arial"/>
              </a:rPr>
              <a:t>Residents</a:t>
            </a:r>
            <a:endParaRPr lang="en-US" sz="2000" dirty="0">
              <a:cs typeface="Arial"/>
            </a:endParaRPr>
          </a:p>
          <a:p>
            <a:pPr marL="12700" marR="5080" lvl="0" indent="0" defTabSz="457200">
              <a:lnSpc>
                <a:spcPct val="99500"/>
              </a:lnSpc>
              <a:spcBef>
                <a:spcPts val="645"/>
              </a:spcBef>
              <a:buNone/>
            </a:pPr>
            <a:r>
              <a:rPr lang="en-US" sz="1800" spc="-5" dirty="0">
                <a:cs typeface="Arial"/>
              </a:rPr>
              <a:t>Legal residents must </a:t>
            </a:r>
            <a:r>
              <a:rPr lang="en-US" sz="1800" dirty="0">
                <a:cs typeface="Arial"/>
              </a:rPr>
              <a:t>live in </a:t>
            </a:r>
            <a:r>
              <a:rPr lang="en-US" sz="1800" spc="-5" dirty="0">
                <a:cs typeface="Arial"/>
              </a:rPr>
              <a:t>the U.S. for at least </a:t>
            </a:r>
            <a:r>
              <a:rPr lang="en-US" sz="1800" dirty="0">
                <a:cs typeface="Arial"/>
              </a:rPr>
              <a:t>5 </a:t>
            </a:r>
            <a:r>
              <a:rPr lang="en-US" sz="1800" spc="-5" dirty="0">
                <a:cs typeface="Arial"/>
              </a:rPr>
              <a:t>years </a:t>
            </a:r>
            <a:r>
              <a:rPr lang="en-US" sz="1800" dirty="0">
                <a:cs typeface="Arial"/>
              </a:rPr>
              <a:t>in a </a:t>
            </a:r>
            <a:r>
              <a:rPr lang="en-US" sz="1800" spc="-30" dirty="0">
                <a:cs typeface="Arial"/>
              </a:rPr>
              <a:t>row, </a:t>
            </a:r>
            <a:r>
              <a:rPr lang="en-US" sz="1800" spc="-5" dirty="0">
                <a:cs typeface="Arial"/>
              </a:rPr>
              <a:t>including the </a:t>
            </a:r>
            <a:r>
              <a:rPr lang="en-US" sz="1800" dirty="0">
                <a:cs typeface="Arial"/>
              </a:rPr>
              <a:t>5 </a:t>
            </a:r>
            <a:r>
              <a:rPr lang="en-US" sz="1800" spc="-5" dirty="0">
                <a:cs typeface="Arial"/>
              </a:rPr>
              <a:t>years just before applying for Medicare.</a:t>
            </a:r>
          </a:p>
          <a:p>
            <a:pPr marL="12700" marR="5080" lvl="0" indent="0" defTabSz="457200">
              <a:lnSpc>
                <a:spcPct val="99500"/>
              </a:lnSpc>
              <a:spcBef>
                <a:spcPts val="645"/>
              </a:spcBef>
              <a:buNone/>
            </a:pPr>
            <a:endParaRPr lang="en-US" sz="1800" dirty="0">
              <a:cs typeface="Arial"/>
            </a:endParaRPr>
          </a:p>
          <a:p>
            <a:pPr marL="12700" marR="871855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="1" spc="-50" dirty="0">
                <a:cs typeface="Arial"/>
              </a:rPr>
              <a:t>You </a:t>
            </a:r>
            <a:r>
              <a:rPr lang="en-US" sz="2000" b="1" spc="-5" dirty="0">
                <a:cs typeface="Arial"/>
              </a:rPr>
              <a:t>must also meet </a:t>
            </a:r>
            <a:r>
              <a:rPr lang="en-US" sz="2000" b="1" dirty="0">
                <a:cs typeface="Arial"/>
              </a:rPr>
              <a:t>one of </a:t>
            </a:r>
            <a:r>
              <a:rPr lang="en-US" sz="2000" b="1" spc="-5" dirty="0">
                <a:cs typeface="Arial"/>
              </a:rPr>
              <a:t>the following</a:t>
            </a:r>
            <a:r>
              <a:rPr lang="en-US" sz="2000" b="1" spc="-15" dirty="0">
                <a:cs typeface="Arial"/>
              </a:rPr>
              <a:t> </a:t>
            </a:r>
            <a:r>
              <a:rPr lang="en-US" sz="2000" b="1" spc="-5" dirty="0">
                <a:cs typeface="Arial"/>
              </a:rPr>
              <a:t>requirements:</a:t>
            </a:r>
            <a:endParaRPr lang="en-US" sz="2000" dirty="0">
              <a:cs typeface="Arial"/>
            </a:endParaRPr>
          </a:p>
          <a:p>
            <a:r>
              <a:rPr lang="en-US" spc="-5" dirty="0">
                <a:cs typeface="Arial"/>
              </a:rPr>
              <a:t>Age 65 or older</a:t>
            </a:r>
          </a:p>
          <a:p>
            <a:r>
              <a:rPr lang="en-US" spc="-5" dirty="0">
                <a:cs typeface="Arial"/>
              </a:rPr>
              <a:t>Younger than</a:t>
            </a:r>
            <a:r>
              <a:rPr lang="en-US" sz="1800" spc="-5" dirty="0">
                <a:cs typeface="Arial"/>
              </a:rPr>
              <a:t>65 with </a:t>
            </a:r>
            <a:r>
              <a:rPr lang="en-US" sz="1800" dirty="0">
                <a:cs typeface="Arial"/>
              </a:rPr>
              <a:t>a </a:t>
            </a:r>
            <a:r>
              <a:rPr lang="en-US" sz="1800" spc="-5" dirty="0">
                <a:cs typeface="Arial"/>
              </a:rPr>
              <a:t>qualifying</a:t>
            </a:r>
            <a:r>
              <a:rPr lang="en-US" sz="1800" spc="15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disability</a:t>
            </a:r>
            <a:endParaRPr lang="en-US" dirty="0">
              <a:cs typeface="Arial"/>
            </a:endParaRPr>
          </a:p>
          <a:p>
            <a:r>
              <a:rPr lang="en-US" sz="1800" spc="-5" dirty="0">
                <a:cs typeface="Arial"/>
              </a:rPr>
              <a:t>Any age with </a:t>
            </a:r>
            <a:r>
              <a:rPr lang="en-US" sz="1800" dirty="0">
                <a:cs typeface="Arial"/>
              </a:rPr>
              <a:t>a </a:t>
            </a:r>
            <a:r>
              <a:rPr lang="en-US" sz="1800" spc="-5" dirty="0">
                <a:cs typeface="Arial"/>
              </a:rPr>
              <a:t>diagnosis of end-stage renal disease or</a:t>
            </a:r>
            <a:r>
              <a:rPr lang="en-US" sz="1800" spc="-145" dirty="0">
                <a:cs typeface="Arial"/>
              </a:rPr>
              <a:t> </a:t>
            </a:r>
            <a:r>
              <a:rPr lang="en-US" sz="1800" spc="-5" dirty="0">
                <a:cs typeface="Arial"/>
              </a:rPr>
              <a:t>ALS</a:t>
            </a:r>
            <a:endParaRPr lang="en-US" sz="1800" dirty="0">
              <a:cs typeface="Arial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FF43E-84E7-4776-ABA3-696B4AAB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0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5DA8-A684-4E3C-9F06-9AE3CDA6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Prescription Drug Plan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D8E1-C9B1-4124-863B-AB76D86E1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4183380"/>
            <a:ext cx="11192256" cy="1836420"/>
          </a:xfrm>
        </p:spPr>
        <p:txBody>
          <a:bodyPr numCol="2">
            <a:normAutofit fontScale="85000" lnSpcReduction="10000"/>
          </a:bodyPr>
          <a:lstStyle/>
          <a:p>
            <a:r>
              <a:rPr lang="en-US" dirty="0"/>
              <a:t>Amount paid for prescriptions depends on </a:t>
            </a:r>
            <a:br>
              <a:rPr lang="en-US" dirty="0"/>
            </a:br>
            <a:r>
              <a:rPr lang="en-US" dirty="0"/>
              <a:t>stage.</a:t>
            </a:r>
          </a:p>
          <a:p>
            <a:r>
              <a:rPr lang="en-US" dirty="0"/>
              <a:t>Dollar limits can change each year</a:t>
            </a:r>
          </a:p>
          <a:p>
            <a:r>
              <a:rPr lang="en-US" dirty="0"/>
              <a:t>Not all plans have a deductible. </a:t>
            </a:r>
          </a:p>
          <a:p>
            <a:r>
              <a:rPr lang="en-US" dirty="0"/>
              <a:t>Many people never reach the coverage gap.</a:t>
            </a:r>
          </a:p>
          <a:p>
            <a:endParaRPr lang="en-US" dirty="0"/>
          </a:p>
          <a:p>
            <a:r>
              <a:rPr lang="en-US" dirty="0"/>
              <a:t>25% of the cost of Brand Names in the coverage gap</a:t>
            </a:r>
          </a:p>
          <a:p>
            <a:r>
              <a:rPr lang="en-US" dirty="0"/>
              <a:t>25% of the cost of Generic Drugs in the coverage gap</a:t>
            </a:r>
          </a:p>
          <a:p>
            <a:r>
              <a:rPr lang="en-US" dirty="0"/>
              <a:t>Cycle starts over January 1 each year.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FFAA0-17C8-4265-BD5D-1C0D24A4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080FA1-F11F-4C59-AD51-9FBC0C5B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13239"/>
              </p:ext>
            </p:extLst>
          </p:nvPr>
        </p:nvGraphicFramePr>
        <p:xfrm>
          <a:off x="689228" y="2442972"/>
          <a:ext cx="1092936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342">
                  <a:extLst>
                    <a:ext uri="{9D8B030D-6E8A-4147-A177-3AD203B41FA5}">
                      <a16:colId xmlns:a16="http://schemas.microsoft.com/office/drawing/2014/main" val="979439838"/>
                    </a:ext>
                  </a:extLst>
                </a:gridCol>
                <a:gridCol w="2732342">
                  <a:extLst>
                    <a:ext uri="{9D8B030D-6E8A-4147-A177-3AD203B41FA5}">
                      <a16:colId xmlns:a16="http://schemas.microsoft.com/office/drawing/2014/main" val="2641356722"/>
                    </a:ext>
                  </a:extLst>
                </a:gridCol>
                <a:gridCol w="2732342">
                  <a:extLst>
                    <a:ext uri="{9D8B030D-6E8A-4147-A177-3AD203B41FA5}">
                      <a16:colId xmlns:a16="http://schemas.microsoft.com/office/drawing/2014/main" val="585711367"/>
                    </a:ext>
                  </a:extLst>
                </a:gridCol>
                <a:gridCol w="2732342">
                  <a:extLst>
                    <a:ext uri="{9D8B030D-6E8A-4147-A177-3AD203B41FA5}">
                      <a16:colId xmlns:a16="http://schemas.microsoft.com/office/drawing/2014/main" val="2965943561"/>
                    </a:ext>
                  </a:extLst>
                </a:gridCol>
              </a:tblGrid>
              <a:tr h="6343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Deductible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Coverage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Coverage Gap</a:t>
                      </a:r>
                    </a:p>
                    <a:p>
                      <a:pPr algn="ctr"/>
                      <a:r>
                        <a:rPr lang="en-US" dirty="0"/>
                        <a:t>(Donut Hole)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Catastrophic Coverage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72851"/>
                  </a:ext>
                </a:extLst>
              </a:tr>
              <a:tr h="6343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 2023 a plan can have a deductible of $505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Up to $4,660 total drug costs.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Up to $7,400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 of pocket costs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 the end of the calendar year.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01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74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7548" y="886096"/>
            <a:ext cx="7787346" cy="569839"/>
          </a:xfrm>
          <a:prstGeom prst="rect">
            <a:avLst/>
          </a:prstGeom>
        </p:spPr>
        <p:txBody>
          <a:bodyPr vert="horz" wrap="square" lIns="0" tIns="15688" rIns="0" bIns="0" rtlCol="0" anchor="ctr">
            <a:spAutoFit/>
          </a:bodyPr>
          <a:lstStyle/>
          <a:p>
            <a:pPr marL="11206">
              <a:spcBef>
                <a:spcPts val="124"/>
              </a:spcBef>
            </a:pPr>
            <a:r>
              <a:rPr dirty="0"/>
              <a:t>Prescription</a:t>
            </a:r>
            <a:r>
              <a:rPr spc="93" dirty="0"/>
              <a:t> </a:t>
            </a:r>
            <a:r>
              <a:rPr dirty="0"/>
              <a:t>Drug</a:t>
            </a:r>
            <a:r>
              <a:rPr spc="93" dirty="0"/>
              <a:t> </a:t>
            </a:r>
            <a:r>
              <a:rPr dirty="0"/>
              <a:t>Plan</a:t>
            </a:r>
            <a:r>
              <a:rPr spc="93" dirty="0"/>
              <a:t> </a:t>
            </a:r>
            <a:r>
              <a:rPr spc="-9" dirty="0"/>
              <a:t>Costs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20602" y="3981898"/>
            <a:ext cx="3367928" cy="1057009"/>
          </a:xfrm>
          <a:prstGeom prst="rect">
            <a:avLst/>
          </a:prstGeom>
        </p:spPr>
        <p:txBody>
          <a:bodyPr vert="horz" wrap="square" lIns="0" tIns="29135" rIns="0" bIns="0" rtlCol="0">
            <a:spAutoFit/>
          </a:bodyPr>
          <a:lstStyle/>
          <a:p>
            <a:pPr marL="260551" marR="261111" indent="-249905">
              <a:lnSpc>
                <a:spcPts val="1182"/>
              </a:lnSpc>
              <a:spcBef>
                <a:spcPts val="229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Amount</a:t>
            </a:r>
            <a:r>
              <a:rPr sz="1059" spc="137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paid</a:t>
            </a:r>
            <a:r>
              <a:rPr sz="1059" spc="11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for</a:t>
            </a:r>
            <a:r>
              <a:rPr sz="1059" spc="12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prescriptions</a:t>
            </a:r>
            <a:r>
              <a:rPr sz="1059" spc="14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depends</a:t>
            </a:r>
            <a:r>
              <a:rPr sz="1059" spc="11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22" dirty="0">
                <a:solidFill>
                  <a:srgbClr val="3F3F3F"/>
                </a:solidFill>
                <a:latin typeface="Century Gothic"/>
                <a:cs typeface="Century Gothic"/>
              </a:rPr>
              <a:t>on </a:t>
            </a:r>
            <a:r>
              <a:rPr sz="1059" spc="-9" dirty="0">
                <a:solidFill>
                  <a:srgbClr val="3F3F3F"/>
                </a:solidFill>
                <a:latin typeface="Century Gothic"/>
                <a:cs typeface="Century Gothic"/>
              </a:rPr>
              <a:t>stage.</a:t>
            </a:r>
            <a:endParaRPr sz="1059">
              <a:latin typeface="Century Gothic"/>
              <a:cs typeface="Century Gothic"/>
            </a:endParaRPr>
          </a:p>
          <a:p>
            <a:pPr marL="260551" indent="-249344">
              <a:spcBef>
                <a:spcPts val="609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Dollar</a:t>
            </a:r>
            <a:r>
              <a:rPr sz="1059" spc="88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limits</a:t>
            </a:r>
            <a:r>
              <a:rPr sz="1059" spc="106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can</a:t>
            </a:r>
            <a:r>
              <a:rPr sz="1059" spc="88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change</a:t>
            </a:r>
            <a:r>
              <a:rPr sz="1059" spc="88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each</a:t>
            </a:r>
            <a:r>
              <a:rPr sz="1059" spc="88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18" dirty="0">
                <a:solidFill>
                  <a:srgbClr val="3F3F3F"/>
                </a:solidFill>
                <a:latin typeface="Century Gothic"/>
                <a:cs typeface="Century Gothic"/>
              </a:rPr>
              <a:t>year</a:t>
            </a:r>
            <a:endParaRPr sz="1059">
              <a:latin typeface="Century Gothic"/>
              <a:cs typeface="Century Gothic"/>
            </a:endParaRPr>
          </a:p>
          <a:p>
            <a:pPr marL="260551" indent="-249344">
              <a:spcBef>
                <a:spcPts val="640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Not</a:t>
            </a:r>
            <a:r>
              <a:rPr sz="1059" spc="7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all</a:t>
            </a:r>
            <a:r>
              <a:rPr sz="1059" spc="57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plans</a:t>
            </a:r>
            <a:r>
              <a:rPr sz="1059" spc="62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have</a:t>
            </a:r>
            <a:r>
              <a:rPr sz="1059" spc="57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a</a:t>
            </a:r>
            <a:r>
              <a:rPr sz="1059" spc="57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9" dirty="0">
                <a:solidFill>
                  <a:srgbClr val="3F3F3F"/>
                </a:solidFill>
                <a:latin typeface="Century Gothic"/>
                <a:cs typeface="Century Gothic"/>
              </a:rPr>
              <a:t>deductible.</a:t>
            </a:r>
            <a:endParaRPr sz="1059">
              <a:latin typeface="Century Gothic"/>
              <a:cs typeface="Century Gothic"/>
            </a:endParaRPr>
          </a:p>
          <a:p>
            <a:pPr marL="260551" indent="-249344">
              <a:spcBef>
                <a:spcPts val="635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Many</a:t>
            </a:r>
            <a:r>
              <a:rPr sz="1059" spc="97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people</a:t>
            </a:r>
            <a:r>
              <a:rPr sz="1059" spc="10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never</a:t>
            </a:r>
            <a:r>
              <a:rPr sz="1059" spc="10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reach</a:t>
            </a:r>
            <a:r>
              <a:rPr sz="1059" spc="10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the</a:t>
            </a:r>
            <a:r>
              <a:rPr sz="1059" spc="10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coverage</a:t>
            </a:r>
            <a:r>
              <a:rPr sz="1059" spc="11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18" dirty="0">
                <a:solidFill>
                  <a:srgbClr val="3F3F3F"/>
                </a:solidFill>
                <a:latin typeface="Century Gothic"/>
                <a:cs typeface="Century Gothic"/>
              </a:rPr>
              <a:t>gap.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824" y="3906057"/>
            <a:ext cx="3900768" cy="734523"/>
          </a:xfrm>
          <a:prstGeom prst="rect">
            <a:avLst/>
          </a:prstGeom>
        </p:spPr>
        <p:txBody>
          <a:bodyPr vert="horz" wrap="square" lIns="0" tIns="90768" rIns="0" bIns="0" rtlCol="0">
            <a:spAutoFit/>
          </a:bodyPr>
          <a:lstStyle/>
          <a:p>
            <a:pPr marL="260551" indent="-249344">
              <a:spcBef>
                <a:spcPts val="715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25%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of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the</a:t>
            </a:r>
            <a:r>
              <a:rPr sz="1059" spc="7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cost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of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Brand</a:t>
            </a:r>
            <a:r>
              <a:rPr sz="1059" spc="75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Names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in</a:t>
            </a:r>
            <a:r>
              <a:rPr sz="1059" spc="75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the</a:t>
            </a:r>
            <a:r>
              <a:rPr sz="1059" spc="7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coverage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22" dirty="0">
                <a:solidFill>
                  <a:srgbClr val="3F3F3F"/>
                </a:solidFill>
                <a:latin typeface="Century Gothic"/>
                <a:cs typeface="Century Gothic"/>
              </a:rPr>
              <a:t>gap</a:t>
            </a:r>
            <a:endParaRPr sz="1059">
              <a:latin typeface="Century Gothic"/>
              <a:cs typeface="Century Gothic"/>
            </a:endParaRPr>
          </a:p>
          <a:p>
            <a:pPr marL="260551" indent="-249344">
              <a:spcBef>
                <a:spcPts val="635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25%</a:t>
            </a:r>
            <a:r>
              <a:rPr sz="1059" spc="7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of</a:t>
            </a:r>
            <a:r>
              <a:rPr sz="1059" spc="7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the</a:t>
            </a:r>
            <a:r>
              <a:rPr sz="1059" spc="7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cost</a:t>
            </a:r>
            <a:r>
              <a:rPr sz="1059" spc="93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of</a:t>
            </a:r>
            <a:r>
              <a:rPr sz="1059" spc="7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Generic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Drugs</a:t>
            </a:r>
            <a:r>
              <a:rPr sz="1059" spc="7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in</a:t>
            </a:r>
            <a:r>
              <a:rPr sz="1059" spc="71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the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coverage</a:t>
            </a:r>
            <a:r>
              <a:rPr sz="1059" spc="79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22" dirty="0">
                <a:solidFill>
                  <a:srgbClr val="3F3F3F"/>
                </a:solidFill>
                <a:latin typeface="Century Gothic"/>
                <a:cs typeface="Century Gothic"/>
              </a:rPr>
              <a:t>gap</a:t>
            </a:r>
            <a:endParaRPr sz="1059">
              <a:latin typeface="Century Gothic"/>
              <a:cs typeface="Century Gothic"/>
            </a:endParaRPr>
          </a:p>
          <a:p>
            <a:pPr marL="260551" indent="-249344">
              <a:spcBef>
                <a:spcPts val="635"/>
              </a:spcBef>
              <a:buClr>
                <a:srgbClr val="B01412"/>
              </a:buClr>
              <a:buSzPct val="79166"/>
              <a:buFont typeface="Wingdings 3"/>
              <a:buChar char=""/>
              <a:tabLst>
                <a:tab pos="260551" algn="l"/>
              </a:tabLst>
            </a:pP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Cycle</a:t>
            </a:r>
            <a:r>
              <a:rPr sz="1059" spc="93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starts</a:t>
            </a:r>
            <a:r>
              <a:rPr sz="1059" spc="97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over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January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1</a:t>
            </a:r>
            <a:r>
              <a:rPr sz="1059" spc="88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dirty="0">
                <a:solidFill>
                  <a:srgbClr val="3F3F3F"/>
                </a:solidFill>
                <a:latin typeface="Century Gothic"/>
                <a:cs typeface="Century Gothic"/>
              </a:rPr>
              <a:t>each</a:t>
            </a:r>
            <a:r>
              <a:rPr sz="1059" spc="84" dirty="0">
                <a:solidFill>
                  <a:srgbClr val="3F3F3F"/>
                </a:solidFill>
                <a:latin typeface="Century Gothic"/>
                <a:cs typeface="Century Gothic"/>
              </a:rPr>
              <a:t> </a:t>
            </a:r>
            <a:r>
              <a:rPr sz="1059" spc="-9" dirty="0">
                <a:solidFill>
                  <a:srgbClr val="3F3F3F"/>
                </a:solidFill>
                <a:latin typeface="Century Gothic"/>
                <a:cs typeface="Century Gothic"/>
              </a:rPr>
              <a:t>year.</a:t>
            </a:r>
            <a:endParaRPr sz="1059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0601" y="5575373"/>
            <a:ext cx="2511799" cy="22657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>
              <a:lnSpc>
                <a:spcPct val="103099"/>
              </a:lnSpc>
              <a:spcBef>
                <a:spcPts val="84"/>
              </a:spcBef>
            </a:pPr>
            <a:r>
              <a:rPr sz="706" b="1" dirty="0">
                <a:solidFill>
                  <a:srgbClr val="69AC90"/>
                </a:solidFill>
                <a:latin typeface="Century Gothic"/>
                <a:cs typeface="Century Gothic"/>
              </a:rPr>
              <a:t>Robert</a:t>
            </a:r>
            <a:r>
              <a:rPr sz="706" b="1" spc="44" dirty="0">
                <a:solidFill>
                  <a:srgbClr val="69AC90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69AC90"/>
                </a:solidFill>
                <a:latin typeface="Century Gothic"/>
                <a:cs typeface="Century Gothic"/>
              </a:rPr>
              <a:t>Fitzgerald</a:t>
            </a:r>
            <a:r>
              <a:rPr sz="706" b="1" spc="57" dirty="0">
                <a:solidFill>
                  <a:srgbClr val="69AC90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69AC90"/>
                </a:solidFill>
                <a:latin typeface="Century Gothic"/>
                <a:cs typeface="Century Gothic"/>
              </a:rPr>
              <a:t>Insurance</a:t>
            </a:r>
            <a:r>
              <a:rPr sz="706" b="1" spc="35" dirty="0">
                <a:solidFill>
                  <a:srgbClr val="69AC90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69AC90"/>
                </a:solidFill>
                <a:latin typeface="Century Gothic"/>
                <a:cs typeface="Century Gothic"/>
              </a:rPr>
              <a:t>Agency,</a:t>
            </a:r>
            <a:r>
              <a:rPr sz="706" b="1" spc="35" dirty="0">
                <a:solidFill>
                  <a:srgbClr val="69AC90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69AC90"/>
                </a:solidFill>
                <a:latin typeface="Century Gothic"/>
                <a:cs typeface="Century Gothic"/>
              </a:rPr>
              <a:t>Inc.</a:t>
            </a:r>
            <a:r>
              <a:rPr sz="706" b="1" spc="296" dirty="0">
                <a:solidFill>
                  <a:srgbClr val="69AC90"/>
                </a:solidFill>
                <a:latin typeface="Century Gothic"/>
                <a:cs typeface="Century Gothic"/>
              </a:rPr>
              <a:t> </a:t>
            </a:r>
            <a:r>
              <a:rPr sz="706" b="1" dirty="0">
                <a:solidFill>
                  <a:srgbClr val="69AC90"/>
                </a:solidFill>
                <a:latin typeface="Century Gothic"/>
                <a:cs typeface="Century Gothic"/>
              </a:rPr>
              <a:t>(678)402-</a:t>
            </a:r>
            <a:r>
              <a:rPr sz="706" b="1" spc="-18" dirty="0">
                <a:solidFill>
                  <a:srgbClr val="69AC90"/>
                </a:solidFill>
                <a:latin typeface="Century Gothic"/>
                <a:cs typeface="Century Gothic"/>
              </a:rPr>
              <a:t>1515 </a:t>
            </a:r>
            <a:r>
              <a:rPr sz="706" b="1" spc="-9" dirty="0">
                <a:solidFill>
                  <a:srgbClr val="69AC90"/>
                </a:solidFill>
                <a:latin typeface="Century Gothic"/>
                <a:cs typeface="Century Gothic"/>
                <a:hlinkClick r:id="rId2"/>
              </a:rPr>
              <a:t>www.georgiamedicareplan.com</a:t>
            </a:r>
            <a:endParaRPr sz="706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16348"/>
              </p:ext>
            </p:extLst>
          </p:nvPr>
        </p:nvGraphicFramePr>
        <p:xfrm>
          <a:off x="2156096" y="2706977"/>
          <a:ext cx="7956736" cy="1287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604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Annual</a:t>
                      </a:r>
                      <a:r>
                        <a:rPr sz="1300" b="1" spc="6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Deductible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341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Initial</a:t>
                      </a:r>
                      <a:r>
                        <a:rPr sz="1300" b="1" spc="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Coverage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3417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553720" marR="427355" indent="-119380">
                        <a:lnSpc>
                          <a:spcPct val="102400"/>
                        </a:lnSpc>
                        <a:spcBef>
                          <a:spcPts val="26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Coverage</a:t>
                      </a:r>
                      <a:r>
                        <a:rPr sz="1300" b="1" spc="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Gap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(Donut</a:t>
                      </a:r>
                      <a:r>
                        <a:rPr sz="1300" b="1" spc="8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Hole)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296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299720" indent="229870" algn="ctr">
                        <a:lnSpc>
                          <a:spcPct val="102400"/>
                        </a:lnSpc>
                        <a:spcBef>
                          <a:spcPts val="265"/>
                        </a:spcBef>
                      </a:pPr>
                      <a:r>
                        <a:rPr sz="1300" b="1" spc="-10" dirty="0">
                          <a:latin typeface="Century Gothic"/>
                          <a:cs typeface="Century Gothic"/>
                        </a:rPr>
                        <a:t>Catastrophic </a:t>
                      </a:r>
                      <a:r>
                        <a:rPr sz="1300" b="1" dirty="0">
                          <a:latin typeface="Century Gothic"/>
                          <a:cs typeface="Century Gothic"/>
                        </a:rPr>
                        <a:t>Coverage</a:t>
                      </a:r>
                      <a:r>
                        <a:rPr sz="1300" b="1" spc="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latin typeface="Century Gothic"/>
                          <a:cs typeface="Century Gothic"/>
                        </a:rPr>
                        <a:t>is</a:t>
                      </a:r>
                      <a:r>
                        <a:rPr sz="1300" b="1" spc="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latin typeface="Century Gothic"/>
                          <a:cs typeface="Century Gothic"/>
                        </a:rPr>
                        <a:t>gone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96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629">
                <a:tc>
                  <a:txBody>
                    <a:bodyPr/>
                    <a:lstStyle/>
                    <a:p>
                      <a:pPr marL="120650" marR="113030" algn="ctr">
                        <a:lnSpc>
                          <a:spcPct val="102400"/>
                        </a:lnSpc>
                        <a:spcBef>
                          <a:spcPts val="260"/>
                        </a:spcBef>
                      </a:pP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1300" spc="4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2024</a:t>
                      </a:r>
                      <a:r>
                        <a:rPr sz="1300" spc="5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300" spc="3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plan</a:t>
                      </a:r>
                      <a:r>
                        <a:rPr sz="1300" spc="4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can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have</a:t>
                      </a:r>
                      <a:r>
                        <a:rPr sz="1300" spc="7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300" spc="7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deductible</a:t>
                      </a:r>
                      <a:r>
                        <a:rPr sz="1300" spc="7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up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300" spc="3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$545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73760" marR="110489" indent="-756920" algn="ctr">
                        <a:lnSpc>
                          <a:spcPct val="102400"/>
                        </a:lnSpc>
                        <a:spcBef>
                          <a:spcPts val="260"/>
                        </a:spcBef>
                      </a:pP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Up</a:t>
                      </a:r>
                      <a:r>
                        <a:rPr sz="1300" spc="5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300" spc="6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$5,030</a:t>
                      </a:r>
                      <a:r>
                        <a:rPr lang="en-US"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</a:p>
                    <a:p>
                      <a:pPr marL="873760" marR="110489" indent="-756920" algn="ctr">
                        <a:lnSpc>
                          <a:spcPct val="102400"/>
                        </a:lnSpc>
                        <a:spcBef>
                          <a:spcPts val="260"/>
                        </a:spcBef>
                      </a:pPr>
                      <a:r>
                        <a:rPr lang="en-US"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T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ota</a:t>
                      </a:r>
                      <a:r>
                        <a:rPr lang="en-US"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l </a:t>
                      </a:r>
                      <a:r>
                        <a:rPr sz="1300" spc="-2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drug </a:t>
                      </a:r>
                      <a:r>
                        <a:rPr sz="1300" spc="-1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costs.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241935" indent="317500" algn="ctr">
                        <a:lnSpc>
                          <a:spcPct val="102400"/>
                        </a:lnSpc>
                        <a:spcBef>
                          <a:spcPts val="260"/>
                        </a:spcBef>
                      </a:pP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Up</a:t>
                      </a:r>
                      <a:r>
                        <a:rPr sz="1300" spc="2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300" spc="3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$8,000</a:t>
                      </a:r>
                      <a:r>
                        <a:rPr lang="en-US" sz="1300" spc="-1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out</a:t>
                      </a:r>
                      <a:r>
                        <a:rPr sz="1300" spc="5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1300" spc="3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pocket</a:t>
                      </a:r>
                      <a:r>
                        <a:rPr sz="1300" spc="6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costs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16205" indent="635" algn="ctr">
                        <a:lnSpc>
                          <a:spcPct val="102400"/>
                        </a:lnSpc>
                        <a:spcBef>
                          <a:spcPts val="260"/>
                        </a:spcBef>
                      </a:pP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100%</a:t>
                      </a:r>
                      <a:r>
                        <a:rPr sz="1300" spc="1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coverage</a:t>
                      </a:r>
                      <a:r>
                        <a:rPr sz="1300" spc="8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after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reaching</a:t>
                      </a:r>
                      <a:r>
                        <a:rPr sz="1300" spc="6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1300" spc="6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300" spc="6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2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out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1300" spc="4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pocket</a:t>
                      </a:r>
                      <a:r>
                        <a:rPr sz="1300" spc="55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spc="-10" dirty="0">
                          <a:solidFill>
                            <a:srgbClr val="3F3F3F"/>
                          </a:solidFill>
                          <a:latin typeface="Century Gothic"/>
                          <a:cs typeface="Century Gothic"/>
                        </a:rPr>
                        <a:t>costs.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9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981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C0A0-F54F-4060-8FB8-C42C23F7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Part D Premiums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23CF8-C630-4415-895A-06126BC2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07299AA-89E4-45AF-A733-DAE640986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942002"/>
              </p:ext>
            </p:extLst>
          </p:nvPr>
        </p:nvGraphicFramePr>
        <p:xfrm>
          <a:off x="757238" y="2603499"/>
          <a:ext cx="10701336" cy="3416302"/>
        </p:xfrm>
        <a:graphic>
          <a:graphicData uri="http://schemas.openxmlformats.org/drawingml/2006/table">
            <a:tbl>
              <a:tblPr/>
              <a:tblGrid>
                <a:gridCol w="2675334">
                  <a:extLst>
                    <a:ext uri="{9D8B030D-6E8A-4147-A177-3AD203B41FA5}">
                      <a16:colId xmlns:a16="http://schemas.microsoft.com/office/drawing/2014/main" val="1356725090"/>
                    </a:ext>
                  </a:extLst>
                </a:gridCol>
                <a:gridCol w="2675334">
                  <a:extLst>
                    <a:ext uri="{9D8B030D-6E8A-4147-A177-3AD203B41FA5}">
                      <a16:colId xmlns:a16="http://schemas.microsoft.com/office/drawing/2014/main" val="4102567258"/>
                    </a:ext>
                  </a:extLst>
                </a:gridCol>
                <a:gridCol w="2675334">
                  <a:extLst>
                    <a:ext uri="{9D8B030D-6E8A-4147-A177-3AD203B41FA5}">
                      <a16:colId xmlns:a16="http://schemas.microsoft.com/office/drawing/2014/main" val="1059237453"/>
                    </a:ext>
                  </a:extLst>
                </a:gridCol>
                <a:gridCol w="2675334">
                  <a:extLst>
                    <a:ext uri="{9D8B030D-6E8A-4147-A177-3AD203B41FA5}">
                      <a16:colId xmlns:a16="http://schemas.microsoft.com/office/drawing/2014/main" val="2927288262"/>
                    </a:ext>
                  </a:extLst>
                </a:gridCol>
              </a:tblGrid>
              <a:tr h="231614">
                <a:tc gridSpan="4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your filing status and yearly income in 2021 was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27033"/>
                  </a:ext>
                </a:extLst>
              </a:tr>
              <a:tr h="57903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File individual tax return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File joint tax return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File married &amp; separate tax return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You pay each month (in 2023)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46119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$97,000 or less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$194,000 or less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$97,000 or less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your plan premium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50777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$97,000 up to $123,000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$194,000 up to $246,000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 applicable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$12.20 + your plan premium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56449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$123,000 up to $153,000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$246,000 up to $306,000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 applicable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$31.50 + your plan premium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89491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$153,000 up to $183,000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$306,000 up to $366,000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 applicable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$50.70 + your plan premium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36938"/>
                  </a:ext>
                </a:extLst>
              </a:tr>
              <a:tr h="57903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$183,000 and less than $500,000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$366,000 and less than $750,000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$97,000 and less than $403,000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$70.00 + your plan premium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48109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$500,000 or above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$750,000 and above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$403,000 and above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$76.40 + your plan premium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93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21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85E7-B1D7-4202-A817-88D74BA6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9779" cy="706964"/>
          </a:xfrm>
        </p:spPr>
        <p:txBody>
          <a:bodyPr/>
          <a:lstStyle/>
          <a:p>
            <a:r>
              <a:rPr lang="en-US" sz="3200" dirty="0"/>
              <a:t>Special Enrollment Period: Working Past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5CCC1-8AE9-41D7-A902-6C5D0A5C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20" y="2841256"/>
            <a:ext cx="5094414" cy="2330403"/>
          </a:xfrm>
        </p:spPr>
        <p:txBody>
          <a:bodyPr>
            <a:normAutofit/>
          </a:bodyPr>
          <a:lstStyle/>
          <a:p>
            <a:r>
              <a:rPr lang="en-US" sz="1900" spc="-5" dirty="0">
                <a:cs typeface="Arial"/>
              </a:rPr>
              <a:t>For those who delayed</a:t>
            </a:r>
            <a:r>
              <a:rPr lang="en-US" sz="1900" spc="-25" dirty="0">
                <a:cs typeface="Arial"/>
              </a:rPr>
              <a:t> </a:t>
            </a:r>
            <a:r>
              <a:rPr lang="en-US" sz="1900" spc="-5" dirty="0">
                <a:cs typeface="Arial"/>
              </a:rPr>
              <a:t>enrollment</a:t>
            </a:r>
            <a:endParaRPr lang="en-US" sz="1900" dirty="0">
              <a:cs typeface="Arial"/>
            </a:endParaRPr>
          </a:p>
          <a:p>
            <a:r>
              <a:rPr lang="en-US" sz="1900" spc="-5" dirty="0">
                <a:cs typeface="Arial"/>
              </a:rPr>
              <a:t>May enroll </a:t>
            </a:r>
            <a:r>
              <a:rPr lang="en-US" sz="1900" dirty="0">
                <a:cs typeface="Arial"/>
              </a:rPr>
              <a:t>in </a:t>
            </a:r>
            <a:r>
              <a:rPr lang="en-US" sz="1900" spc="-5" dirty="0">
                <a:cs typeface="Arial"/>
              </a:rPr>
              <a:t>Part A, Part </a:t>
            </a:r>
            <a:r>
              <a:rPr lang="en-US" sz="1900" dirty="0">
                <a:cs typeface="Arial"/>
              </a:rPr>
              <a:t>B </a:t>
            </a:r>
            <a:r>
              <a:rPr lang="en-US" sz="1900" spc="-5" dirty="0">
                <a:cs typeface="Arial"/>
              </a:rPr>
              <a:t>or</a:t>
            </a:r>
            <a:r>
              <a:rPr lang="en-US" sz="1900" spc="-140" dirty="0">
                <a:cs typeface="Arial"/>
              </a:rPr>
              <a:t> </a:t>
            </a:r>
            <a:r>
              <a:rPr lang="en-US" sz="1900" spc="-5" dirty="0">
                <a:cs typeface="Arial"/>
              </a:rPr>
              <a:t>both</a:t>
            </a:r>
            <a:endParaRPr lang="en-US" sz="1900" dirty="0">
              <a:cs typeface="Arial"/>
            </a:endParaRPr>
          </a:p>
          <a:p>
            <a:r>
              <a:rPr lang="en-US" sz="1900" spc="-5" dirty="0">
                <a:cs typeface="Arial"/>
              </a:rPr>
              <a:t>May choose to enroll </a:t>
            </a:r>
            <a:r>
              <a:rPr lang="en-US" sz="1900" dirty="0">
                <a:cs typeface="Arial"/>
              </a:rPr>
              <a:t>in a </a:t>
            </a:r>
            <a:r>
              <a:rPr lang="en-US" sz="1900" spc="-5" dirty="0">
                <a:cs typeface="Arial"/>
              </a:rPr>
              <a:t>Part </a:t>
            </a:r>
            <a:r>
              <a:rPr lang="en-US" sz="1900" dirty="0">
                <a:cs typeface="Arial"/>
              </a:rPr>
              <a:t>C </a:t>
            </a:r>
            <a:r>
              <a:rPr lang="en-US" sz="1900" spc="-5" dirty="0">
                <a:cs typeface="Arial"/>
              </a:rPr>
              <a:t>or </a:t>
            </a:r>
            <a:br>
              <a:rPr lang="en-US" sz="1900" spc="-5" dirty="0">
                <a:cs typeface="Arial"/>
              </a:rPr>
            </a:br>
            <a:r>
              <a:rPr lang="en-US" sz="1900" spc="-5" dirty="0">
                <a:cs typeface="Arial"/>
              </a:rPr>
              <a:t>Part </a:t>
            </a:r>
            <a:r>
              <a:rPr lang="en-US" sz="1900" dirty="0">
                <a:cs typeface="Arial"/>
              </a:rPr>
              <a:t>D</a:t>
            </a:r>
            <a:r>
              <a:rPr lang="en-US" sz="1900" spc="-5" dirty="0">
                <a:cs typeface="Arial"/>
              </a:rPr>
              <a:t> plan</a:t>
            </a:r>
            <a:endParaRPr lang="en-US" sz="1900" dirty="0">
              <a:cs typeface="Arial"/>
            </a:endParaRPr>
          </a:p>
          <a:p>
            <a:r>
              <a:rPr lang="en-US" sz="1900" spc="-5" dirty="0">
                <a:cs typeface="Arial"/>
              </a:rPr>
              <a:t>Part </a:t>
            </a:r>
            <a:r>
              <a:rPr lang="en-US" sz="1900" dirty="0">
                <a:cs typeface="Arial"/>
              </a:rPr>
              <a:t>B </a:t>
            </a:r>
            <a:r>
              <a:rPr lang="en-US" sz="1900" spc="-5" dirty="0">
                <a:cs typeface="Arial"/>
              </a:rPr>
              <a:t>enrollment triggers Medicare  Supplement </a:t>
            </a:r>
            <a:r>
              <a:rPr lang="en-US" sz="1900" dirty="0">
                <a:cs typeface="Arial"/>
              </a:rPr>
              <a:t>Open</a:t>
            </a:r>
            <a:r>
              <a:rPr lang="en-US" sz="1900" spc="-20" dirty="0">
                <a:cs typeface="Arial"/>
              </a:rPr>
              <a:t> </a:t>
            </a:r>
            <a:r>
              <a:rPr lang="en-US" sz="1900" spc="-5" dirty="0">
                <a:cs typeface="Arial"/>
              </a:rPr>
              <a:t>Enrollment</a:t>
            </a:r>
            <a:endParaRPr lang="en-US" sz="1900" dirty="0"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F319F-AE17-4F03-8E70-3D9803C8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7A543D0-121F-4438-BA31-580969368F12}"/>
              </a:ext>
            </a:extLst>
          </p:cNvPr>
          <p:cNvSpPr/>
          <p:nvPr/>
        </p:nvSpPr>
        <p:spPr>
          <a:xfrm>
            <a:off x="791413" y="2900629"/>
            <a:ext cx="5700156" cy="2271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23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0F4E-CC4D-40D0-910D-D0407793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Late Enrollment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7560-2A12-4769-B979-58AB0F27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754" y="2561166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Medicare A</a:t>
            </a:r>
          </a:p>
          <a:p>
            <a:pPr lvl="1"/>
            <a:r>
              <a:rPr lang="en-US" sz="1800" dirty="0"/>
              <a:t>None if qualified for premium free</a:t>
            </a:r>
          </a:p>
          <a:p>
            <a:pPr lvl="1"/>
            <a:r>
              <a:rPr lang="en-US" sz="1800" dirty="0"/>
              <a:t>Otherwise 10%</a:t>
            </a:r>
          </a:p>
          <a:p>
            <a:r>
              <a:rPr lang="en-US" sz="2000" dirty="0"/>
              <a:t>Medicare Part B</a:t>
            </a:r>
          </a:p>
          <a:p>
            <a:pPr lvl="1"/>
            <a:r>
              <a:rPr lang="en-US" sz="1800" dirty="0"/>
              <a:t>None if qualified for SEP</a:t>
            </a:r>
          </a:p>
          <a:p>
            <a:pPr lvl="1"/>
            <a:r>
              <a:rPr lang="en-US" sz="1800" dirty="0"/>
              <a:t>Otherwise 10% for each 12-month period</a:t>
            </a:r>
          </a:p>
          <a:p>
            <a:r>
              <a:rPr lang="en-US" sz="2000" dirty="0"/>
              <a:t>Medicare Part D</a:t>
            </a:r>
          </a:p>
          <a:p>
            <a:pPr lvl="1"/>
            <a:r>
              <a:rPr lang="en-US" sz="1800" dirty="0"/>
              <a:t>None if less than 63 days without credible coverage</a:t>
            </a:r>
          </a:p>
          <a:p>
            <a:pPr lvl="1"/>
            <a:r>
              <a:rPr lang="en-US" sz="1800" dirty="0"/>
              <a:t>Otherwise 1% of current average premium for each month.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F9325-0B4D-42DA-BB5C-223563B1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77076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ADEE0-EA99-4499-ABE3-D9C95578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208246" cy="706964"/>
          </a:xfrm>
        </p:spPr>
        <p:txBody>
          <a:bodyPr/>
          <a:lstStyle/>
          <a:p>
            <a:r>
              <a:rPr lang="en-US" sz="3200" dirty="0"/>
              <a:t>Medicare Annual Enrollment Period AEP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88D0-9FCD-4B9B-92D9-3FDD5F76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488" y="4112648"/>
            <a:ext cx="9597713" cy="2245822"/>
          </a:xfrm>
        </p:spPr>
        <p:txBody>
          <a:bodyPr/>
          <a:lstStyle/>
          <a:p>
            <a:r>
              <a:rPr lang="en-US" sz="2000" dirty="0"/>
              <a:t>Switch from Original Medicare (Parts A &amp; B) to a Medicare Advantage plan (Part C), or vice versa.</a:t>
            </a:r>
          </a:p>
          <a:p>
            <a:r>
              <a:rPr lang="en-US" sz="2000" dirty="0"/>
              <a:t>Switch from one Medicare Advantage Plan to another.</a:t>
            </a:r>
          </a:p>
          <a:p>
            <a:r>
              <a:rPr lang="en-US" sz="2000" dirty="0"/>
              <a:t>Join, switch or drop a Medicare Prescription Drug Plan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FC8F3-5DDE-4F34-9B8E-1082DE57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DA5CCA9-2CED-437B-9C8D-43FB7552CE28}"/>
              </a:ext>
            </a:extLst>
          </p:cNvPr>
          <p:cNvSpPr/>
          <p:nvPr/>
        </p:nvSpPr>
        <p:spPr>
          <a:xfrm>
            <a:off x="2561809" y="2449539"/>
            <a:ext cx="7021069" cy="1423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734150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7616-0442-411C-B7C1-EDAED50C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267513" cy="706964"/>
          </a:xfrm>
        </p:spPr>
        <p:txBody>
          <a:bodyPr/>
          <a:lstStyle/>
          <a:p>
            <a:r>
              <a:rPr lang="en-US" sz="3200" dirty="0"/>
              <a:t>Medicare Open Enrollment Period OEP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3996-13BC-45D6-8ADF-704EF1BE9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1</a:t>
            </a:r>
            <a:r>
              <a:rPr lang="en-US" baseline="30000" dirty="0"/>
              <a:t>st</a:t>
            </a:r>
            <a:r>
              <a:rPr lang="en-US" dirty="0"/>
              <a:t> – March 31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Switch from one Medicare Advantage Plan to another.</a:t>
            </a:r>
          </a:p>
          <a:p>
            <a:r>
              <a:rPr lang="en-US" dirty="0"/>
              <a:t>Drop your Medicare Advantage Plan and return to Original Medicare, Part A and Part B </a:t>
            </a:r>
          </a:p>
          <a:p>
            <a:r>
              <a:rPr lang="en-US" dirty="0"/>
              <a:t>Sign up for a stand-alone Medicare Part D Prescription Drug Plan. Usually a Medicare Advantage Plan includes drug coverage. Once you sign up with a Part D Prescription Plan it will drop you from your Medicare Advantage Plan and return you to Medicare Part A and Part B. You can enroll in a Medigap (Medicare Supplement Plan) once you are no longer on a Medicare Advantage Plan, if you can medically qualify.</a:t>
            </a: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1FC8F3-5DDE-4F34-9B8E-1082DE57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608539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C4B0-53A9-449F-867B-1D43B19D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9"/>
            <a:ext cx="9580779" cy="7069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EBEBEB"/>
                </a:solidFill>
              </a:rPr>
              <a:t>Special Enrollment Period: Qualifying Events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A1E71130-64F1-47B7-A60D-FF6043B89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36656"/>
              </p:ext>
            </p:extLst>
          </p:nvPr>
        </p:nvGraphicFramePr>
        <p:xfrm>
          <a:off x="846667" y="2484965"/>
          <a:ext cx="10601209" cy="339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1FC8F3-5DDE-4F34-9B8E-1082DE57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290769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522C-7585-43FB-9A41-66BE4015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Common Misunderstandings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8C9E8-C8E3-48A7-ACB0-2FF2FFB8C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HSA &amp; High Deductible Plans</a:t>
            </a:r>
          </a:p>
          <a:p>
            <a:r>
              <a:rPr lang="en-US" sz="2400" dirty="0"/>
              <a:t>Group size matters</a:t>
            </a:r>
          </a:p>
          <a:p>
            <a:r>
              <a:rPr lang="en-US" sz="2400" dirty="0"/>
              <a:t>COBRA</a:t>
            </a:r>
          </a:p>
          <a:p>
            <a:r>
              <a:rPr lang="en-US" sz="2400" dirty="0"/>
              <a:t>How and when to enroll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F1FC8F3-5DDE-4F34-9B8E-1082DE57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576078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A1A8-33E0-53CC-0551-F276A59C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Medicare calls out of hand?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4459-9546-7396-7727-1F708056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your phone ringing off the hook?  </a:t>
            </a:r>
          </a:p>
          <a:p>
            <a:r>
              <a:rPr lang="en-US" sz="2800" dirty="0"/>
              <a:t>Are you receiving calls prior to 8 am or after 9 pm?</a:t>
            </a:r>
          </a:p>
          <a:p>
            <a:r>
              <a:rPr lang="en-US" sz="2800" dirty="0"/>
              <a:t>On the DNC list but still getting calls?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7EE76-81B5-7597-3095-FA0BE9D2E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22620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84BB-4A96-4773-B6FD-A69A9A37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Initial Enrollment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5FDA8-F57D-4FF9-B04C-2BB099923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92" y="4050961"/>
            <a:ext cx="9360646" cy="2076450"/>
          </a:xfrm>
        </p:spPr>
        <p:txBody>
          <a:bodyPr>
            <a:normAutofit fontScale="92500"/>
          </a:bodyPr>
          <a:lstStyle/>
          <a:p>
            <a:r>
              <a:rPr lang="en-US" sz="1600" spc="-5" dirty="0">
                <a:cs typeface="Arial"/>
              </a:rPr>
              <a:t>Enrolled </a:t>
            </a:r>
            <a:r>
              <a:rPr lang="en-US" sz="1600" dirty="0">
                <a:cs typeface="Arial"/>
              </a:rPr>
              <a:t>in </a:t>
            </a:r>
            <a:r>
              <a:rPr lang="en-US" sz="1600" spc="-5" dirty="0">
                <a:cs typeface="Arial"/>
              </a:rPr>
              <a:t>Part </a:t>
            </a:r>
            <a:r>
              <a:rPr lang="en-US" sz="1600" dirty="0">
                <a:cs typeface="Arial"/>
              </a:rPr>
              <a:t>A </a:t>
            </a:r>
            <a:r>
              <a:rPr lang="en-US" sz="1600" spc="-5" dirty="0">
                <a:cs typeface="Arial"/>
              </a:rPr>
              <a:t>and Part </a:t>
            </a:r>
            <a:r>
              <a:rPr lang="en-US" sz="1600" dirty="0">
                <a:cs typeface="Arial"/>
              </a:rPr>
              <a:t>B </a:t>
            </a:r>
            <a:r>
              <a:rPr lang="en-US" sz="1600" spc="-5" dirty="0">
                <a:cs typeface="Arial"/>
              </a:rPr>
              <a:t>automatically </a:t>
            </a:r>
            <a:r>
              <a:rPr lang="en-US" sz="1600" dirty="0">
                <a:cs typeface="Arial"/>
              </a:rPr>
              <a:t>if </a:t>
            </a:r>
            <a:r>
              <a:rPr lang="en-US" sz="1600" spc="-5" dirty="0">
                <a:cs typeface="Arial"/>
              </a:rPr>
              <a:t>receiving Social Security or Railroad Retirement Board </a:t>
            </a:r>
            <a:r>
              <a:rPr lang="en-US" sz="1600" dirty="0">
                <a:cs typeface="Arial"/>
              </a:rPr>
              <a:t>(RRB) </a:t>
            </a:r>
            <a:r>
              <a:rPr lang="en-US" sz="1600" spc="-5" dirty="0">
                <a:cs typeface="Arial"/>
              </a:rPr>
              <a:t>benefits at age 65, or after receiving Social Security disability benefits for 24</a:t>
            </a:r>
            <a:r>
              <a:rPr lang="en-US" sz="1600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months</a:t>
            </a:r>
            <a:endParaRPr lang="en-US" sz="1600" dirty="0">
              <a:cs typeface="Arial"/>
            </a:endParaRPr>
          </a:p>
          <a:p>
            <a:r>
              <a:rPr lang="en-US" sz="1600" spc="-5" dirty="0">
                <a:cs typeface="Arial"/>
              </a:rPr>
              <a:t>Enroll yourself </a:t>
            </a:r>
            <a:r>
              <a:rPr lang="en-US" sz="1600" dirty="0">
                <a:cs typeface="Arial"/>
              </a:rPr>
              <a:t>if </a:t>
            </a:r>
            <a:r>
              <a:rPr lang="en-US" sz="1600" spc="-5" dirty="0">
                <a:cs typeface="Arial"/>
              </a:rPr>
              <a:t>not receiving benefits (go to SSA.gov or local</a:t>
            </a:r>
            <a:r>
              <a:rPr lang="en-US" sz="1600" spc="25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office)</a:t>
            </a:r>
            <a:endParaRPr lang="en-US" sz="1600" dirty="0">
              <a:cs typeface="Arial"/>
            </a:endParaRPr>
          </a:p>
          <a:p>
            <a:r>
              <a:rPr lang="en-US" sz="1600" spc="-5" dirty="0">
                <a:cs typeface="Arial"/>
              </a:rPr>
              <a:t>Enroll early to avoid gaps </a:t>
            </a:r>
            <a:r>
              <a:rPr lang="en-US" sz="1600" dirty="0">
                <a:cs typeface="Arial"/>
              </a:rPr>
              <a:t>in </a:t>
            </a:r>
            <a:r>
              <a:rPr lang="en-US" sz="1600" spc="-5" dirty="0">
                <a:cs typeface="Arial"/>
              </a:rPr>
              <a:t>coverage and late enrollment</a:t>
            </a:r>
            <a:r>
              <a:rPr lang="en-US" sz="1600" spc="5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penalties</a:t>
            </a:r>
            <a:endParaRPr lang="en-US" sz="1600" dirty="0">
              <a:cs typeface="Arial"/>
            </a:endParaRPr>
          </a:p>
          <a:p>
            <a:r>
              <a:rPr lang="en-US" sz="1600" spc="-5" dirty="0">
                <a:cs typeface="Arial"/>
              </a:rPr>
              <a:t>May refuse or delay enrollment </a:t>
            </a:r>
            <a:r>
              <a:rPr lang="en-US" sz="1600" dirty="0">
                <a:cs typeface="Arial"/>
              </a:rPr>
              <a:t>in </a:t>
            </a:r>
            <a:r>
              <a:rPr lang="en-US" sz="1600" spc="-5" dirty="0">
                <a:cs typeface="Arial"/>
              </a:rPr>
              <a:t>Part</a:t>
            </a:r>
            <a:r>
              <a:rPr lang="en-US" sz="1600" spc="-1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B</a:t>
            </a:r>
          </a:p>
          <a:p>
            <a:r>
              <a:rPr lang="en-US" sz="1600" spc="-5" dirty="0">
                <a:cs typeface="Arial"/>
              </a:rPr>
              <a:t>May enroll </a:t>
            </a:r>
            <a:r>
              <a:rPr lang="en-US" sz="1600" dirty="0">
                <a:cs typeface="Arial"/>
              </a:rPr>
              <a:t>in a </a:t>
            </a:r>
            <a:r>
              <a:rPr lang="en-US" sz="1600" spc="-5" dirty="0">
                <a:cs typeface="Arial"/>
              </a:rPr>
              <a:t>Medicare Advantage or </a:t>
            </a:r>
            <a:r>
              <a:rPr lang="en-US" sz="1600" dirty="0">
                <a:cs typeface="Arial"/>
              </a:rPr>
              <a:t>a </a:t>
            </a:r>
            <a:r>
              <a:rPr lang="en-US" sz="1600" spc="-5" dirty="0">
                <a:cs typeface="Arial"/>
              </a:rPr>
              <a:t>prescription drug</a:t>
            </a:r>
            <a:r>
              <a:rPr lang="en-US" sz="1600" spc="-105" dirty="0">
                <a:cs typeface="Arial"/>
              </a:rPr>
              <a:t> </a:t>
            </a:r>
            <a:r>
              <a:rPr lang="en-US" sz="1600" spc="-5" dirty="0">
                <a:cs typeface="Arial"/>
              </a:rPr>
              <a:t>plan</a:t>
            </a:r>
            <a:endParaRPr lang="en-US" sz="1600" dirty="0"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D37CC-9EDB-4BD7-9380-D6640678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3EEBC42-0440-401B-9473-0B59C54533A3}"/>
              </a:ext>
            </a:extLst>
          </p:cNvPr>
          <p:cNvSpPr/>
          <p:nvPr/>
        </p:nvSpPr>
        <p:spPr>
          <a:xfrm>
            <a:off x="3202936" y="2453612"/>
            <a:ext cx="5852158" cy="1333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34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BAAD-CBC3-C913-0A37-A2D816B6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Medicare calls out of hand?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80E14-066C-21DB-303A-31B4043F3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These calls violate FCC guidelines.</a:t>
            </a:r>
          </a:p>
          <a:p>
            <a:r>
              <a:rPr lang="en-US" sz="2000" dirty="0"/>
              <a:t>YOU CAN STOP THEM!</a:t>
            </a:r>
          </a:p>
          <a:p>
            <a:r>
              <a:rPr lang="en-US" sz="2000" dirty="0"/>
              <a:t>What can you do?</a:t>
            </a:r>
          </a:p>
          <a:p>
            <a:r>
              <a:rPr lang="en-US" sz="2000" dirty="0"/>
              <a:t>List your phone number with the National Do Not Call (DNC) registry:  </a:t>
            </a:r>
            <a:r>
              <a:rPr lang="en-US" sz="2000" dirty="0">
                <a:hlinkClick r:id="rId2"/>
              </a:rPr>
              <a:t>www.DoNotCall.gov</a:t>
            </a:r>
            <a:r>
              <a:rPr lang="en-US" sz="2000" dirty="0"/>
              <a:t> </a:t>
            </a:r>
          </a:p>
          <a:p>
            <a:r>
              <a:rPr lang="en-US" sz="2000" dirty="0"/>
              <a:t>To verify your registration, you must open the confirmation email.</a:t>
            </a:r>
          </a:p>
          <a:p>
            <a:r>
              <a:rPr lang="en-US" sz="2000" dirty="0"/>
              <a:t>Call 1-888-382-1222 from the phone you wish to register.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E787F-CB01-0192-789D-B1D301FF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1274674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3CD9-F7CE-8158-3792-721C363C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Medicare call out of hand?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AEA72-E02E-4F9A-2CC9-D1FA27C4D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File a complaint with the FCC at:</a:t>
            </a:r>
          </a:p>
          <a:p>
            <a:endParaRPr lang="en-US" sz="3200" dirty="0"/>
          </a:p>
          <a:p>
            <a:r>
              <a:rPr lang="en-US" sz="3200" dirty="0"/>
              <a:t>www.consumercomplaints.fcc.gov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7E7D2-FA59-0AB1-97D6-E049FAB7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4010147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91BC-9F88-9435-4EC3-A7C03ACD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Medicare calls out of hand?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3149F-08B2-C7C3-A626-39C2BE94D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allowed?</a:t>
            </a:r>
          </a:p>
          <a:p>
            <a:r>
              <a:rPr lang="en-US" sz="2000" dirty="0"/>
              <a:t>Some calls you receive may be legitimate and permitted by regulations.</a:t>
            </a:r>
          </a:p>
          <a:p>
            <a:r>
              <a:rPr lang="en-US" sz="2000" dirty="0"/>
              <a:t>Examples include:</a:t>
            </a:r>
          </a:p>
          <a:p>
            <a:r>
              <a:rPr lang="en-US" sz="2000" dirty="0"/>
              <a:t>Calls from an online Medicare inquiry.</a:t>
            </a:r>
          </a:p>
          <a:p>
            <a:r>
              <a:rPr lang="en-US" sz="2000" dirty="0"/>
              <a:t>Calls from a ‘consent to contact’ form that you completed for information.</a:t>
            </a:r>
          </a:p>
          <a:p>
            <a:r>
              <a:rPr lang="en-US" sz="2000" dirty="0"/>
              <a:t>Calls from your current Medicare plan provider to discuss your plan benefits and/or other information.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A75E1-2EAF-DF2F-B3EA-3C89952E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3047013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03CC-8DCF-D7BA-9FEC-60EDB088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Medicare calls out of hand?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5010-B393-E5DA-1479-8EDB6EE0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WHAT IS NOT ALLOWED?</a:t>
            </a:r>
          </a:p>
          <a:p>
            <a:r>
              <a:rPr lang="en-US" sz="2400" dirty="0"/>
              <a:t>Calls made prior to 8 am or after 9 pm.</a:t>
            </a:r>
          </a:p>
          <a:p>
            <a:r>
              <a:rPr lang="en-US" sz="2400" dirty="0"/>
              <a:t>Calls made if you are listed on the DNC (do not call registry).</a:t>
            </a:r>
          </a:p>
          <a:p>
            <a:r>
              <a:rPr lang="en-US" sz="2400" dirty="0"/>
              <a:t>People calling from fake or randomized numbers.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5EDA2-0286-98A1-B7F4-3E5FA410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401082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F502-4AAD-8363-27FC-A786A2D6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Medicare calls out of hand?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7A52-D6F6-726F-3461-64DB7D2D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Ask for the caller’s National Producer Number (NPN)</a:t>
            </a:r>
          </a:p>
          <a:p>
            <a:r>
              <a:rPr lang="en-US" sz="2400" b="1" dirty="0"/>
              <a:t>Ask the caller for his name</a:t>
            </a:r>
          </a:p>
          <a:p>
            <a:r>
              <a:rPr lang="en-US" sz="2400" b="1" dirty="0"/>
              <a:t>Ask where they are </a:t>
            </a:r>
            <a:r>
              <a:rPr lang="en-US" sz="2400" b="1"/>
              <a:t>calling from</a:t>
            </a:r>
            <a:endParaRPr lang="en-US" sz="2400" b="1" dirty="0"/>
          </a:p>
          <a:p>
            <a:r>
              <a:rPr lang="en-US" sz="2400" b="1" dirty="0"/>
              <a:t>Make a note of the phone number</a:t>
            </a:r>
          </a:p>
          <a:p>
            <a:r>
              <a:rPr lang="en-US" sz="2400" b="1" dirty="0"/>
              <a:t>Note the time of the call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1419B-16EA-1B6C-9F0D-57078E0F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3490610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76EE-C731-4460-B471-69C9F619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Questions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F36FC-96AE-413A-AA73-16537931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Robert Fitzgerald Insurance Agency, Inc.  (678)402-1515  www.georgiamedicareplan.com</a:t>
            </a:r>
          </a:p>
        </p:txBody>
      </p:sp>
    </p:spTree>
    <p:extLst>
      <p:ext uri="{BB962C8B-B14F-4D97-AF65-F5344CB8AC3E}">
        <p14:creationId xmlns:p14="http://schemas.microsoft.com/office/powerpoint/2010/main" val="320334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6AB2-C696-46E7-BFB7-265A0E97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Parts A &amp; B: Original 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0FFC-975B-4E08-A5A8-C7A42E72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Original Medicare has two parts:</a:t>
            </a:r>
          </a:p>
          <a:p>
            <a:pPr lvl="1"/>
            <a:r>
              <a:rPr lang="en-US" sz="1800" dirty="0"/>
              <a:t>Part A is hospital insurance</a:t>
            </a:r>
          </a:p>
          <a:p>
            <a:pPr lvl="1"/>
            <a:r>
              <a:rPr lang="en-US" sz="1800" dirty="0"/>
              <a:t>Part B is medical insurance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E0059-4E94-4F18-B40A-A927CE09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FE1B8BD-D673-40D2-96B9-9AD1DE138F30}"/>
              </a:ext>
            </a:extLst>
          </p:cNvPr>
          <p:cNvSpPr/>
          <p:nvPr/>
        </p:nvSpPr>
        <p:spPr>
          <a:xfrm>
            <a:off x="6483756" y="2518499"/>
            <a:ext cx="4371132" cy="3586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01401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3470-68E5-45C2-A873-C8325064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A: Hospital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05038-7D60-4B88-BFB6-9CEC6CE7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70246" cy="3416300"/>
          </a:xfrm>
        </p:spPr>
        <p:txBody>
          <a:bodyPr/>
          <a:lstStyle/>
          <a:p>
            <a:r>
              <a:rPr lang="en-US" sz="2000" dirty="0"/>
              <a:t>Quick Overview</a:t>
            </a:r>
          </a:p>
          <a:p>
            <a:pPr lvl="1"/>
            <a:r>
              <a:rPr lang="en-US" sz="1800" dirty="0"/>
              <a:t>Premium free if you or your spouse worked and paid taxes for 10 years or longer</a:t>
            </a:r>
          </a:p>
          <a:p>
            <a:pPr lvl="1"/>
            <a:r>
              <a:rPr lang="en-US" sz="1800" dirty="0"/>
              <a:t>Can’t be denied coverage</a:t>
            </a:r>
          </a:p>
          <a:p>
            <a:pPr lvl="1"/>
            <a:r>
              <a:rPr lang="en-US" sz="1800" dirty="0"/>
              <a:t>Coverage is nationwide, including any qualified hospital in the U.S.</a:t>
            </a:r>
          </a:p>
          <a:p>
            <a:pPr lvl="1"/>
            <a:r>
              <a:rPr lang="en-US" sz="1800" dirty="0"/>
              <a:t>Coverage and costs are per “benefit period”</a:t>
            </a:r>
          </a:p>
          <a:p>
            <a:pPr lvl="1"/>
            <a:r>
              <a:rPr lang="en-US" sz="1800" dirty="0"/>
              <a:t>Must be admitted as an inpatient (not on “observation status”)</a:t>
            </a:r>
          </a:p>
          <a:p>
            <a:pPr lvl="1"/>
            <a:r>
              <a:rPr lang="en-US" sz="1800" dirty="0"/>
              <a:t>Provides additional 60 “lifetime reserve” days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C9ABC-1166-4162-A3C7-BEB38DDA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6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1F39-7190-4E84-A0FC-20A74BF5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2023 Medicare A (Hospital)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5521-D0C7-44DF-AAA0-0C221FD6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423" y="2603500"/>
            <a:ext cx="9631579" cy="3416300"/>
          </a:xfrm>
        </p:spPr>
        <p:txBody>
          <a:bodyPr>
            <a:normAutofit/>
          </a:bodyPr>
          <a:lstStyle/>
          <a:p>
            <a:r>
              <a:rPr lang="en-US" sz="2000" dirty="0"/>
              <a:t>$0 premium for most people</a:t>
            </a:r>
          </a:p>
          <a:p>
            <a:r>
              <a:rPr lang="en-US" sz="2000" dirty="0"/>
              <a:t>Deductible of $1,600 per benefit period (benefit period is up to 60 days)</a:t>
            </a:r>
          </a:p>
          <a:p>
            <a:r>
              <a:rPr lang="en-US" sz="2000" dirty="0"/>
              <a:t>Other Costs</a:t>
            </a:r>
          </a:p>
          <a:p>
            <a:pPr lvl="1"/>
            <a:r>
              <a:rPr lang="en-US" sz="1800" dirty="0"/>
              <a:t>$400 per days 61-90 in one benefit period</a:t>
            </a:r>
          </a:p>
          <a:p>
            <a:pPr lvl="1"/>
            <a:r>
              <a:rPr lang="en-US" sz="1800" dirty="0"/>
              <a:t>$800 per lifetime reserve day (maximum of 60 days)</a:t>
            </a:r>
          </a:p>
          <a:p>
            <a:pPr lvl="1"/>
            <a:r>
              <a:rPr lang="en-US" sz="2000" b="0" i="0" dirty="0">
                <a:solidFill>
                  <a:srgbClr val="323A45"/>
                </a:solidFill>
                <a:effectLst/>
                <a:latin typeface="Century Gothic" panose="020B0502020202020204" pitchFamily="34" charset="0"/>
              </a:rPr>
              <a:t>$200.00 	Skilled Nursing Facility coinsurance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2800" dirty="0"/>
              <a:t>NO </a:t>
            </a:r>
            <a:r>
              <a:rPr lang="en-US" dirty="0"/>
              <a:t>out of pocket limit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29119-C4D5-4AEB-BBD7-ED2955E8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8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12EC-0761-4B96-A209-29351C9F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Part B: Medical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7BFE-BC4C-4D6F-B495-A5C4ED49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218" y="2654300"/>
            <a:ext cx="9496113" cy="3416300"/>
          </a:xfrm>
        </p:spPr>
        <p:txBody>
          <a:bodyPr>
            <a:normAutofit/>
          </a:bodyPr>
          <a:lstStyle/>
          <a:p>
            <a:r>
              <a:rPr lang="en-US" sz="2000" dirty="0"/>
              <a:t>Quick Overview</a:t>
            </a:r>
          </a:p>
          <a:p>
            <a:pPr lvl="1"/>
            <a:r>
              <a:rPr lang="en-US" sz="1800" dirty="0"/>
              <a:t>Monthly premium, adjusted for income</a:t>
            </a:r>
          </a:p>
          <a:p>
            <a:pPr lvl="1"/>
            <a:r>
              <a:rPr lang="en-US" sz="1800" dirty="0"/>
              <a:t>Can’t be denied coverage</a:t>
            </a:r>
          </a:p>
          <a:p>
            <a:pPr lvl="1"/>
            <a:r>
              <a:rPr lang="en-US" sz="1800" dirty="0"/>
              <a:t>Coverage is nationwide, including any provider who accepts Medicare</a:t>
            </a:r>
          </a:p>
          <a:p>
            <a:pPr lvl="1"/>
            <a:r>
              <a:rPr lang="en-US" sz="1800" dirty="0"/>
              <a:t>Premium penalty for late enrollment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9FAFE-22CE-4E24-A87A-A6E1A08E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0AA0-C296-434D-A9D4-CCBC2CF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Part B Premiums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B39F-B2C8-4228-856A-72C65320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784" y="6391656"/>
            <a:ext cx="3867912" cy="310896"/>
          </a:xfrm>
        </p:spPr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26ADF4-D553-4F6E-A7A3-AAE2E6C3C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592055"/>
              </p:ext>
            </p:extLst>
          </p:nvPr>
        </p:nvGraphicFramePr>
        <p:xfrm>
          <a:off x="669163" y="2603499"/>
          <a:ext cx="10791493" cy="3416302"/>
        </p:xfrm>
        <a:graphic>
          <a:graphicData uri="http://schemas.openxmlformats.org/drawingml/2006/table">
            <a:tbl>
              <a:tblPr/>
              <a:tblGrid>
                <a:gridCol w="2690542">
                  <a:extLst>
                    <a:ext uri="{9D8B030D-6E8A-4147-A177-3AD203B41FA5}">
                      <a16:colId xmlns:a16="http://schemas.microsoft.com/office/drawing/2014/main" val="1252861295"/>
                    </a:ext>
                  </a:extLst>
                </a:gridCol>
                <a:gridCol w="2700317">
                  <a:extLst>
                    <a:ext uri="{9D8B030D-6E8A-4147-A177-3AD203B41FA5}">
                      <a16:colId xmlns:a16="http://schemas.microsoft.com/office/drawing/2014/main" val="3368119183"/>
                    </a:ext>
                  </a:extLst>
                </a:gridCol>
                <a:gridCol w="2700317">
                  <a:extLst>
                    <a:ext uri="{9D8B030D-6E8A-4147-A177-3AD203B41FA5}">
                      <a16:colId xmlns:a16="http://schemas.microsoft.com/office/drawing/2014/main" val="1983232921"/>
                    </a:ext>
                  </a:extLst>
                </a:gridCol>
                <a:gridCol w="2700317">
                  <a:extLst>
                    <a:ext uri="{9D8B030D-6E8A-4147-A177-3AD203B41FA5}">
                      <a16:colId xmlns:a16="http://schemas.microsoft.com/office/drawing/2014/main" val="4087282967"/>
                    </a:ext>
                  </a:extLst>
                </a:gridCol>
              </a:tblGrid>
              <a:tr h="405324">
                <a:tc gridSpan="3"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If your adjusted gross income in 2021 (for what you pay in 2023) was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You pay each month (in 2023)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9464"/>
                  </a:ext>
                </a:extLst>
              </a:tr>
              <a:tr h="57903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File individual tax return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File joint tax return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File married &amp; separate tax return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94378"/>
                  </a:ext>
                </a:extLst>
              </a:tr>
              <a:tr h="23161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$97,000 or less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$194,000 or less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$97,000 or less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$164.90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56079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$97,000 up to $123,000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$194,000 up to $246,000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 applicable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$230.80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19145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$123,000 up to $153,000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$246,000 up to $306,000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 applicable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$329.70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232408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$153,000 up to $183,000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$306,000 up to $366,000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Not applicable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$428.60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03307"/>
                  </a:ext>
                </a:extLst>
              </a:tr>
              <a:tr h="57903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$183,000 and less than $500,000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$366,000 and less than $750,000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above $97,000 and less than $403,000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$527.50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87490"/>
                  </a:ext>
                </a:extLst>
              </a:tr>
              <a:tr h="405324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$500,000 or above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$750,000 and above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$403,000 and above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$560.50</a:t>
                      </a:r>
                    </a:p>
                  </a:txBody>
                  <a:tcPr marL="57903" marR="57903" marT="28952" marB="28952" anchor="ctr">
                    <a:lnL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B6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5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7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7E70-D788-4636-8FC3-09994A06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Medicare Part B (Medical)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4921-788A-4B3A-A93A-FBCB5CD42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people pay $164.90 per month</a:t>
            </a:r>
          </a:p>
          <a:p>
            <a:r>
              <a:rPr lang="en-US" sz="2000" dirty="0"/>
              <a:t>Annual Deductible $226 (Can change in the future)</a:t>
            </a:r>
          </a:p>
          <a:p>
            <a:r>
              <a:rPr lang="en-US" sz="2000" dirty="0"/>
              <a:t>20% of approved amount for most covered services</a:t>
            </a:r>
          </a:p>
          <a:p>
            <a:r>
              <a:rPr lang="en-US" sz="2000" dirty="0"/>
              <a:t>Excess charges (if any)</a:t>
            </a:r>
          </a:p>
          <a:p>
            <a:r>
              <a:rPr lang="en-US" sz="3200" dirty="0"/>
              <a:t>NO</a:t>
            </a:r>
            <a:r>
              <a:rPr lang="en-US" sz="2000" dirty="0"/>
              <a:t> out of pocket limit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415BA-6425-417B-8894-02A5F5ED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4"/>
                </a:solidFill>
              </a:rPr>
              <a:t>Robert Fitzgerald Insurance Agency, Inc.  (678)402-1515  www.georgiamedicareplan.com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06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651</TotalTime>
  <Words>2919</Words>
  <Application>Microsoft Office PowerPoint</Application>
  <PresentationFormat>Widescreen</PresentationFormat>
  <Paragraphs>561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Georgia</vt:lpstr>
      <vt:lpstr>Tw Cen MT</vt:lpstr>
      <vt:lpstr>Wingdings 3</vt:lpstr>
      <vt:lpstr>Ion Boardroom</vt:lpstr>
      <vt:lpstr>Medicare 101</vt:lpstr>
      <vt:lpstr>Who Can Get Medicare?</vt:lpstr>
      <vt:lpstr>Initial Enrollment Period</vt:lpstr>
      <vt:lpstr>Parts A &amp; B: Original Medicare</vt:lpstr>
      <vt:lpstr>Medicare A: Hospital Insurance</vt:lpstr>
      <vt:lpstr>2023 Medicare A (Hospital) Costs</vt:lpstr>
      <vt:lpstr>Medicare Part B: Medical Insurance</vt:lpstr>
      <vt:lpstr>Medicare Part B Premiums</vt:lpstr>
      <vt:lpstr>Medicare Part B (Medical) Costs</vt:lpstr>
      <vt:lpstr>Options For More Coverage</vt:lpstr>
      <vt:lpstr>Medicare Advantage</vt:lpstr>
      <vt:lpstr>Medicare Advantage</vt:lpstr>
      <vt:lpstr>Medicare Advantage Plan Types</vt:lpstr>
      <vt:lpstr> Medicare Supplement Insurance: Medigap </vt:lpstr>
      <vt:lpstr>Medicare Supplement Open Enrollment</vt:lpstr>
      <vt:lpstr>Medicare Supplement Insurance: Medigap</vt:lpstr>
      <vt:lpstr>Standardized Medicare Supplement Plans</vt:lpstr>
      <vt:lpstr>Medicare Prescription Drug Coverage</vt:lpstr>
      <vt:lpstr>Medicare Prescription Drug Coverage</vt:lpstr>
      <vt:lpstr>Prescription Drug Plan Costs</vt:lpstr>
      <vt:lpstr>Prescription Drug Plan Costs</vt:lpstr>
      <vt:lpstr>Medicare Part D Premiums </vt:lpstr>
      <vt:lpstr>Special Enrollment Period: Working Past 65</vt:lpstr>
      <vt:lpstr>Late Enrollment Penalties</vt:lpstr>
      <vt:lpstr>Medicare Annual Enrollment Period AEP</vt:lpstr>
      <vt:lpstr>Medicare Open Enrollment Period OEP</vt:lpstr>
      <vt:lpstr>Special Enrollment Period: Qualifying Events</vt:lpstr>
      <vt:lpstr> Common Misunderstandings </vt:lpstr>
      <vt:lpstr>Are Medicare calls out of hand?</vt:lpstr>
      <vt:lpstr>Are Medicare calls out of hand?</vt:lpstr>
      <vt:lpstr>Are Medicare call out of hand?</vt:lpstr>
      <vt:lpstr>Are Medicare calls out of hand?</vt:lpstr>
      <vt:lpstr>Are Medicare calls out of hand?</vt:lpstr>
      <vt:lpstr>Are Medicare calls out of hand? </vt:lpstr>
      <vt:lpstr>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101</dc:title>
  <dc:creator>Robert Fitzgerald</dc:creator>
  <cp:lastModifiedBy>David Johnson</cp:lastModifiedBy>
  <cp:revision>66</cp:revision>
  <cp:lastPrinted>2021-01-13T16:30:07Z</cp:lastPrinted>
  <dcterms:created xsi:type="dcterms:W3CDTF">2018-06-21T15:38:48Z</dcterms:created>
  <dcterms:modified xsi:type="dcterms:W3CDTF">2023-09-21T13:45:54Z</dcterms:modified>
</cp:coreProperties>
</file>